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5"/>
    <p:sldMasterId id="2147483663" r:id="rId6"/>
    <p:sldMasterId id="2147483668" r:id="rId7"/>
    <p:sldMasterId id="2147483670" r:id="rId8"/>
    <p:sldMasterId id="2147483691" r:id="rId9"/>
    <p:sldMasterId id="2147483699" r:id="rId10"/>
    <p:sldMasterId id="2147483706" r:id="rId11"/>
  </p:sldMasterIdLst>
  <p:notesMasterIdLst>
    <p:notesMasterId r:id="rId49"/>
  </p:notesMasterIdLst>
  <p:handoutMasterIdLst>
    <p:handoutMasterId r:id="rId50"/>
  </p:handoutMasterIdLst>
  <p:sldIdLst>
    <p:sldId id="3978" r:id="rId12"/>
    <p:sldId id="261" r:id="rId13"/>
    <p:sldId id="585" r:id="rId14"/>
    <p:sldId id="3965" r:id="rId15"/>
    <p:sldId id="3827" r:id="rId16"/>
    <p:sldId id="3981" r:id="rId17"/>
    <p:sldId id="3980" r:id="rId18"/>
    <p:sldId id="3816" r:id="rId19"/>
    <p:sldId id="3817" r:id="rId20"/>
    <p:sldId id="282" r:id="rId21"/>
    <p:sldId id="283" r:id="rId22"/>
    <p:sldId id="267" r:id="rId23"/>
    <p:sldId id="3982" r:id="rId24"/>
    <p:sldId id="651" r:id="rId25"/>
    <p:sldId id="3801" r:id="rId26"/>
    <p:sldId id="3902" r:id="rId27"/>
    <p:sldId id="4001" r:id="rId28"/>
    <p:sldId id="3892" r:id="rId29"/>
    <p:sldId id="3906" r:id="rId30"/>
    <p:sldId id="273" r:id="rId31"/>
    <p:sldId id="4004" r:id="rId32"/>
    <p:sldId id="3828" r:id="rId33"/>
    <p:sldId id="4005" r:id="rId34"/>
    <p:sldId id="3972" r:id="rId35"/>
    <p:sldId id="3905" r:id="rId36"/>
    <p:sldId id="3974" r:id="rId37"/>
    <p:sldId id="572" r:id="rId38"/>
    <p:sldId id="285" r:id="rId39"/>
    <p:sldId id="404" r:id="rId40"/>
    <p:sldId id="427" r:id="rId41"/>
    <p:sldId id="4007" r:id="rId42"/>
    <p:sldId id="4008" r:id="rId43"/>
    <p:sldId id="395" r:id="rId44"/>
    <p:sldId id="3975" r:id="rId45"/>
    <p:sldId id="386" r:id="rId46"/>
    <p:sldId id="269" r:id="rId47"/>
    <p:sldId id="4006" r:id="rId48"/>
  </p:sldIdLst>
  <p:sldSz cx="12192000" cy="6858000"/>
  <p:notesSz cx="9305925" cy="7019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DC9"/>
    <a:srgbClr val="00ADDC"/>
    <a:srgbClr val="003469"/>
    <a:srgbClr val="4BC7E7"/>
    <a:srgbClr val="BD1B21"/>
    <a:srgbClr val="E9D4B4"/>
    <a:srgbClr val="7B7C77"/>
    <a:srgbClr val="DCE6F2"/>
    <a:srgbClr val="ADE0F2"/>
    <a:srgbClr val="246E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063" autoAdjust="0"/>
    <p:restoredTop sz="94825" autoAdjust="0"/>
  </p:normalViewPr>
  <p:slideViewPr>
    <p:cSldViewPr snapToGrid="0" snapToObjects="1">
      <p:cViewPr varScale="1">
        <p:scale>
          <a:sx n="74" d="100"/>
          <a:sy n="74" d="100"/>
        </p:scale>
        <p:origin x="1193" y="38"/>
      </p:cViewPr>
      <p:guideLst>
        <p:guide orient="horz" pos="1008"/>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handoutMaster" Target="handoutMasters/handoutMaster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9648B-5AFE-4B8A-B398-668596D4E39C}"/>
              </a:ext>
            </a:extLst>
          </p:cNvPr>
          <p:cNvSpPr>
            <a:spLocks noGrp="1"/>
          </p:cNvSpPr>
          <p:nvPr>
            <p:ph type="hdr" sz="quarter"/>
          </p:nvPr>
        </p:nvSpPr>
        <p:spPr>
          <a:xfrm>
            <a:off x="0" y="1"/>
            <a:ext cx="4032568" cy="352215"/>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8481317D-0FCA-4E4F-9D2E-10599EC0D1E1}"/>
              </a:ext>
            </a:extLst>
          </p:cNvPr>
          <p:cNvSpPr>
            <a:spLocks noGrp="1"/>
          </p:cNvSpPr>
          <p:nvPr>
            <p:ph type="dt" sz="quarter" idx="1"/>
          </p:nvPr>
        </p:nvSpPr>
        <p:spPr>
          <a:xfrm>
            <a:off x="5271204" y="1"/>
            <a:ext cx="4032568" cy="352215"/>
          </a:xfrm>
          <a:prstGeom prst="rect">
            <a:avLst/>
          </a:prstGeom>
        </p:spPr>
        <p:txBody>
          <a:bodyPr vert="horz" lIns="93287" tIns="46644" rIns="93287" bIns="46644" rtlCol="0"/>
          <a:lstStyle>
            <a:lvl1pPr algn="r">
              <a:defRPr sz="1200"/>
            </a:lvl1pPr>
          </a:lstStyle>
          <a:p>
            <a:fld id="{6E34DFD2-E59B-4726-8933-06A90BB6986F}" type="datetimeFigureOut">
              <a:rPr lang="en-US" smtClean="0"/>
              <a:t>4/30/2019</a:t>
            </a:fld>
            <a:endParaRPr lang="en-US"/>
          </a:p>
        </p:txBody>
      </p:sp>
      <p:sp>
        <p:nvSpPr>
          <p:cNvPr id="4" name="Footer Placeholder 3">
            <a:extLst>
              <a:ext uri="{FF2B5EF4-FFF2-40B4-BE49-F238E27FC236}">
                <a16:creationId xmlns:a16="http://schemas.microsoft.com/office/drawing/2014/main" id="{A02CB541-BFC4-4981-8336-4C8404BC8584}"/>
              </a:ext>
            </a:extLst>
          </p:cNvPr>
          <p:cNvSpPr>
            <a:spLocks noGrp="1"/>
          </p:cNvSpPr>
          <p:nvPr>
            <p:ph type="ftr" sz="quarter" idx="2"/>
          </p:nvPr>
        </p:nvSpPr>
        <p:spPr>
          <a:xfrm>
            <a:off x="0" y="6667711"/>
            <a:ext cx="4032568" cy="352214"/>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011598C-84B0-406D-9FF0-1FABC9365634}"/>
              </a:ext>
            </a:extLst>
          </p:cNvPr>
          <p:cNvSpPr>
            <a:spLocks noGrp="1"/>
          </p:cNvSpPr>
          <p:nvPr>
            <p:ph type="sldNum" sz="quarter" idx="3"/>
          </p:nvPr>
        </p:nvSpPr>
        <p:spPr>
          <a:xfrm>
            <a:off x="5271204" y="6667711"/>
            <a:ext cx="4032568" cy="352214"/>
          </a:xfrm>
          <a:prstGeom prst="rect">
            <a:avLst/>
          </a:prstGeom>
        </p:spPr>
        <p:txBody>
          <a:bodyPr vert="horz" lIns="93287" tIns="46644" rIns="93287" bIns="46644" rtlCol="0" anchor="b"/>
          <a:lstStyle>
            <a:lvl1pPr algn="r">
              <a:defRPr sz="1200"/>
            </a:lvl1pPr>
          </a:lstStyle>
          <a:p>
            <a:fld id="{5CCF70DE-8F97-4471-A72C-65303515629D}" type="slidenum">
              <a:rPr lang="en-US" smtClean="0"/>
              <a:t>‹#›</a:t>
            </a:fld>
            <a:endParaRPr lang="en-US"/>
          </a:p>
        </p:txBody>
      </p:sp>
    </p:spTree>
    <p:extLst>
      <p:ext uri="{BB962C8B-B14F-4D97-AF65-F5344CB8AC3E}">
        <p14:creationId xmlns:p14="http://schemas.microsoft.com/office/powerpoint/2010/main" val="1193285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lIns="93287" tIns="46644" rIns="93287" bIns="46644" rtlCol="0"/>
          <a:lstStyle>
            <a:lvl1pPr algn="l">
              <a:defRPr sz="1200"/>
            </a:lvl1pPr>
          </a:lstStyle>
          <a:p>
            <a:endParaRPr lang="en-GB" dirty="0"/>
          </a:p>
        </p:txBody>
      </p:sp>
      <p:sp>
        <p:nvSpPr>
          <p:cNvPr id="3" name="Date Placeholder 2"/>
          <p:cNvSpPr>
            <a:spLocks noGrp="1"/>
          </p:cNvSpPr>
          <p:nvPr>
            <p:ph type="dt" idx="1"/>
          </p:nvPr>
        </p:nvSpPr>
        <p:spPr>
          <a:xfrm>
            <a:off x="5271204" y="0"/>
            <a:ext cx="4032568" cy="350996"/>
          </a:xfrm>
          <a:prstGeom prst="rect">
            <a:avLst/>
          </a:prstGeom>
        </p:spPr>
        <p:txBody>
          <a:bodyPr vert="horz" lIns="93287" tIns="46644" rIns="93287" bIns="46644" rtlCol="0"/>
          <a:lstStyle>
            <a:lvl1pPr algn="r">
              <a:defRPr sz="1200"/>
            </a:lvl1pPr>
          </a:lstStyle>
          <a:p>
            <a:fld id="{F874D2C9-42AB-4384-9B27-BC929AF03444}" type="datetimeFigureOut">
              <a:rPr lang="en-GB" smtClean="0"/>
              <a:t>30/04/2019</a:t>
            </a:fld>
            <a:endParaRPr lang="en-GB" dirty="0"/>
          </a:p>
        </p:txBody>
      </p:sp>
      <p:sp>
        <p:nvSpPr>
          <p:cNvPr id="4" name="Slide Image Placeholder 3"/>
          <p:cNvSpPr>
            <a:spLocks noGrp="1" noRot="1" noChangeAspect="1"/>
          </p:cNvSpPr>
          <p:nvPr>
            <p:ph type="sldImg" idx="2"/>
          </p:nvPr>
        </p:nvSpPr>
        <p:spPr>
          <a:xfrm>
            <a:off x="2314575" y="527050"/>
            <a:ext cx="4676775" cy="2632075"/>
          </a:xfrm>
          <a:prstGeom prst="rect">
            <a:avLst/>
          </a:prstGeom>
          <a:noFill/>
          <a:ln w="12700">
            <a:solidFill>
              <a:prstClr val="black"/>
            </a:solidFill>
          </a:ln>
        </p:spPr>
        <p:txBody>
          <a:bodyPr vert="horz" lIns="93287" tIns="46644" rIns="93287" bIns="46644" rtlCol="0" anchor="ctr"/>
          <a:lstStyle/>
          <a:p>
            <a:endParaRPr lang="en-GB" dirty="0"/>
          </a:p>
        </p:txBody>
      </p:sp>
      <p:sp>
        <p:nvSpPr>
          <p:cNvPr id="5" name="Notes Placeholder 4"/>
          <p:cNvSpPr>
            <a:spLocks noGrp="1"/>
          </p:cNvSpPr>
          <p:nvPr>
            <p:ph type="body" sz="quarter" idx="3"/>
          </p:nvPr>
        </p:nvSpPr>
        <p:spPr>
          <a:xfrm>
            <a:off x="930593" y="3334465"/>
            <a:ext cx="7444740" cy="31589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67711"/>
            <a:ext cx="4032568" cy="350996"/>
          </a:xfrm>
          <a:prstGeom prst="rect">
            <a:avLst/>
          </a:prstGeom>
        </p:spPr>
        <p:txBody>
          <a:bodyPr vert="horz" lIns="93287" tIns="46644" rIns="93287" bIns="46644"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71204" y="6667711"/>
            <a:ext cx="4032568" cy="350996"/>
          </a:xfrm>
          <a:prstGeom prst="rect">
            <a:avLst/>
          </a:prstGeom>
        </p:spPr>
        <p:txBody>
          <a:bodyPr vert="horz" lIns="93287" tIns="46644" rIns="93287" bIns="46644" rtlCol="0" anchor="b"/>
          <a:lstStyle>
            <a:lvl1pPr algn="r">
              <a:defRPr sz="1200"/>
            </a:lvl1pPr>
          </a:lstStyle>
          <a:p>
            <a:fld id="{A340953D-71E2-4F02-9528-5789CD980E2A}" type="slidenum">
              <a:rPr lang="en-GB" smtClean="0"/>
              <a:t>‹#›</a:t>
            </a:fld>
            <a:endParaRPr lang="en-GB" dirty="0"/>
          </a:p>
        </p:txBody>
      </p:sp>
    </p:spTree>
    <p:extLst>
      <p:ext uri="{BB962C8B-B14F-4D97-AF65-F5344CB8AC3E}">
        <p14:creationId xmlns:p14="http://schemas.microsoft.com/office/powerpoint/2010/main" val="150079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40953D-71E2-4F02-9528-5789CD980E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81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4899">
              <a:defRPr sz="1400">
                <a:solidFill>
                  <a:schemeClr val="accent1"/>
                </a:solidFill>
                <a:latin typeface="Arial" pitchFamily="34" charset="0"/>
                <a:ea typeface="ヒラギノ角ゴ Pro W3" charset="-128"/>
              </a:defRPr>
            </a:lvl1pPr>
            <a:lvl2pPr marL="768929" indent="-295614" defTabSz="964899">
              <a:defRPr sz="1400">
                <a:solidFill>
                  <a:schemeClr val="accent1"/>
                </a:solidFill>
                <a:latin typeface="Arial" pitchFamily="34" charset="0"/>
                <a:ea typeface="ヒラギノ角ゴ Pro W3" charset="-128"/>
              </a:defRPr>
            </a:lvl2pPr>
            <a:lvl3pPr marL="1184118" indent="-235827" defTabSz="964899">
              <a:defRPr sz="1400">
                <a:solidFill>
                  <a:schemeClr val="accent1"/>
                </a:solidFill>
                <a:latin typeface="Arial" pitchFamily="34" charset="0"/>
                <a:ea typeface="ヒラギノ角ゴ Pro W3" charset="-128"/>
              </a:defRPr>
            </a:lvl3pPr>
            <a:lvl4pPr marL="1657432" indent="-235827" defTabSz="964899">
              <a:defRPr sz="1400">
                <a:solidFill>
                  <a:schemeClr val="accent1"/>
                </a:solidFill>
                <a:latin typeface="Arial" pitchFamily="34" charset="0"/>
                <a:ea typeface="ヒラギノ角ゴ Pro W3" charset="-128"/>
              </a:defRPr>
            </a:lvl4pPr>
            <a:lvl5pPr marL="2130747" indent="-235827" defTabSz="964899">
              <a:defRPr sz="1400">
                <a:solidFill>
                  <a:schemeClr val="accent1"/>
                </a:solidFill>
                <a:latin typeface="Arial" pitchFamily="34" charset="0"/>
                <a:ea typeface="ヒラギノ角ゴ Pro W3" charset="-128"/>
              </a:defRPr>
            </a:lvl5pPr>
            <a:lvl6pPr marL="2609044"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3087341"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565639"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4043935"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64899" rtl="0" eaLnBrk="1" fontAlgn="auto" latinLnBrk="0" hangingPunct="1">
              <a:lnSpc>
                <a:spcPct val="100000"/>
              </a:lnSpc>
              <a:spcBef>
                <a:spcPts val="0"/>
              </a:spcBef>
              <a:spcAft>
                <a:spcPts val="0"/>
              </a:spcAft>
              <a:buClrTx/>
              <a:buSzTx/>
              <a:buFontTx/>
              <a:buNone/>
              <a:tabLst/>
              <a:defRPr/>
            </a:pPr>
            <a:fld id="{1DFFB78E-A9A2-4261-B99C-3AB16DFA3A26}"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64899"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39" name="Rectangle 7"/>
          <p:cNvSpPr txBox="1">
            <a:spLocks noGrp="1" noChangeArrowheads="1"/>
          </p:cNvSpPr>
          <p:nvPr/>
        </p:nvSpPr>
        <p:spPr bwMode="auto">
          <a:xfrm>
            <a:off x="5511458" y="6874000"/>
            <a:ext cx="4212662"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74" tIns="48335" rIns="96674" bIns="48335" anchor="b"/>
          <a:lstStyle>
            <a:lvl1pPr defTabSz="931863">
              <a:defRPr sz="1400">
                <a:solidFill>
                  <a:schemeClr val="accent1"/>
                </a:solidFill>
                <a:latin typeface="Arial" pitchFamily="34" charset="0"/>
                <a:ea typeface="ヒラギノ角ゴ Pro W3" charset="-128"/>
              </a:defRPr>
            </a:lvl1pPr>
            <a:lvl2pPr marL="742950" indent="-285750" defTabSz="931863">
              <a:defRPr sz="1400">
                <a:solidFill>
                  <a:schemeClr val="accent1"/>
                </a:solidFill>
                <a:latin typeface="Arial" pitchFamily="34" charset="0"/>
                <a:ea typeface="ヒラギノ角ゴ Pro W3" charset="-128"/>
              </a:defRPr>
            </a:lvl2pPr>
            <a:lvl3pPr marL="1143000" indent="-228600" defTabSz="931863">
              <a:defRPr sz="1400">
                <a:solidFill>
                  <a:schemeClr val="accent1"/>
                </a:solidFill>
                <a:latin typeface="Arial" pitchFamily="34" charset="0"/>
                <a:ea typeface="ヒラギノ角ゴ Pro W3" charset="-128"/>
              </a:defRPr>
            </a:lvl3pPr>
            <a:lvl4pPr marL="1600200" indent="-228600" defTabSz="931863">
              <a:defRPr sz="1400">
                <a:solidFill>
                  <a:schemeClr val="accent1"/>
                </a:solidFill>
                <a:latin typeface="Arial" pitchFamily="34" charset="0"/>
                <a:ea typeface="ヒラギノ角ゴ Pro W3" charset="-128"/>
              </a:defRPr>
            </a:lvl4pPr>
            <a:lvl5pPr marL="2057400" indent="-228600" defTabSz="931863">
              <a:defRPr sz="1400">
                <a:solidFill>
                  <a:schemeClr val="accent1"/>
                </a:solidFill>
                <a:latin typeface="Arial" pitchFamily="34" charset="0"/>
                <a:ea typeface="ヒラギノ角ゴ Pro W3" charset="-128"/>
              </a:defRPr>
            </a:lvl5pPr>
            <a:lvl6pPr marL="25146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29718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4290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38862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DF0511E-19AB-4480-869F-8CF5A9BB654D}"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40" name="Rectangle 2"/>
          <p:cNvSpPr>
            <a:spLocks noGrp="1" noRot="1" noChangeAspect="1" noChangeArrowheads="1" noTextEdit="1"/>
          </p:cNvSpPr>
          <p:nvPr>
            <p:ph type="sldImg"/>
          </p:nvPr>
        </p:nvSpPr>
        <p:spPr>
          <a:xfrm>
            <a:off x="2378075" y="534988"/>
            <a:ext cx="4757738" cy="2676525"/>
          </a:xfrm>
          <a:ln/>
        </p:spPr>
      </p:sp>
      <p:sp>
        <p:nvSpPr>
          <p:cNvPr id="91141" name="Rectangle 3"/>
          <p:cNvSpPr>
            <a:spLocks noGrp="1" noChangeArrowheads="1"/>
          </p:cNvSpPr>
          <p:nvPr>
            <p:ph type="body" idx="1"/>
          </p:nvPr>
        </p:nvSpPr>
        <p:spPr>
          <a:noFill/>
        </p:spPr>
        <p:txBody>
          <a:bodyPr/>
          <a:lstStyle/>
          <a:p>
            <a:pPr eaLnBrk="1" hangingPunct="1"/>
            <a:endParaRPr lang="en-GB" altLang="en-US" dirty="0">
              <a:latin typeface="Times" charset="0"/>
            </a:endParaRPr>
          </a:p>
        </p:txBody>
      </p:sp>
    </p:spTree>
    <p:extLst>
      <p:ext uri="{BB962C8B-B14F-4D97-AF65-F5344CB8AC3E}">
        <p14:creationId xmlns:p14="http://schemas.microsoft.com/office/powerpoint/2010/main" val="300223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4899">
              <a:defRPr sz="1400">
                <a:solidFill>
                  <a:schemeClr val="accent1"/>
                </a:solidFill>
                <a:latin typeface="Arial" pitchFamily="34" charset="0"/>
                <a:ea typeface="ヒラギノ角ゴ Pro W3" charset="-128"/>
              </a:defRPr>
            </a:lvl1pPr>
            <a:lvl2pPr marL="768929" indent="-295614" defTabSz="964899">
              <a:defRPr sz="1400">
                <a:solidFill>
                  <a:schemeClr val="accent1"/>
                </a:solidFill>
                <a:latin typeface="Arial" pitchFamily="34" charset="0"/>
                <a:ea typeface="ヒラギノ角ゴ Pro W3" charset="-128"/>
              </a:defRPr>
            </a:lvl2pPr>
            <a:lvl3pPr marL="1184118" indent="-235827" defTabSz="964899">
              <a:defRPr sz="1400">
                <a:solidFill>
                  <a:schemeClr val="accent1"/>
                </a:solidFill>
                <a:latin typeface="Arial" pitchFamily="34" charset="0"/>
                <a:ea typeface="ヒラギノ角ゴ Pro W3" charset="-128"/>
              </a:defRPr>
            </a:lvl3pPr>
            <a:lvl4pPr marL="1657432" indent="-235827" defTabSz="964899">
              <a:defRPr sz="1400">
                <a:solidFill>
                  <a:schemeClr val="accent1"/>
                </a:solidFill>
                <a:latin typeface="Arial" pitchFamily="34" charset="0"/>
                <a:ea typeface="ヒラギノ角ゴ Pro W3" charset="-128"/>
              </a:defRPr>
            </a:lvl4pPr>
            <a:lvl5pPr marL="2130747" indent="-235827" defTabSz="964899">
              <a:defRPr sz="1400">
                <a:solidFill>
                  <a:schemeClr val="accent1"/>
                </a:solidFill>
                <a:latin typeface="Arial" pitchFamily="34" charset="0"/>
                <a:ea typeface="ヒラギノ角ゴ Pro W3" charset="-128"/>
              </a:defRPr>
            </a:lvl5pPr>
            <a:lvl6pPr marL="2609044"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3087341"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565639"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4043935"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64899" rtl="0" eaLnBrk="1" fontAlgn="auto" latinLnBrk="0" hangingPunct="1">
              <a:lnSpc>
                <a:spcPct val="100000"/>
              </a:lnSpc>
              <a:spcBef>
                <a:spcPts val="0"/>
              </a:spcBef>
              <a:spcAft>
                <a:spcPts val="0"/>
              </a:spcAft>
              <a:buClrTx/>
              <a:buSzTx/>
              <a:buFontTx/>
              <a:buNone/>
              <a:tabLst/>
              <a:defRPr/>
            </a:pPr>
            <a:fld id="{1DFFB78E-A9A2-4261-B99C-3AB16DFA3A26}"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64899"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39" name="Rectangle 7"/>
          <p:cNvSpPr txBox="1">
            <a:spLocks noGrp="1" noChangeArrowheads="1"/>
          </p:cNvSpPr>
          <p:nvPr/>
        </p:nvSpPr>
        <p:spPr bwMode="auto">
          <a:xfrm>
            <a:off x="5511458" y="6874000"/>
            <a:ext cx="4212662"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74" tIns="48335" rIns="96674" bIns="48335" anchor="b"/>
          <a:lstStyle>
            <a:lvl1pPr defTabSz="931863">
              <a:defRPr sz="1400">
                <a:solidFill>
                  <a:schemeClr val="accent1"/>
                </a:solidFill>
                <a:latin typeface="Arial" pitchFamily="34" charset="0"/>
                <a:ea typeface="ヒラギノ角ゴ Pro W3" charset="-128"/>
              </a:defRPr>
            </a:lvl1pPr>
            <a:lvl2pPr marL="742950" indent="-285750" defTabSz="931863">
              <a:defRPr sz="1400">
                <a:solidFill>
                  <a:schemeClr val="accent1"/>
                </a:solidFill>
                <a:latin typeface="Arial" pitchFamily="34" charset="0"/>
                <a:ea typeface="ヒラギノ角ゴ Pro W3" charset="-128"/>
              </a:defRPr>
            </a:lvl2pPr>
            <a:lvl3pPr marL="1143000" indent="-228600" defTabSz="931863">
              <a:defRPr sz="1400">
                <a:solidFill>
                  <a:schemeClr val="accent1"/>
                </a:solidFill>
                <a:latin typeface="Arial" pitchFamily="34" charset="0"/>
                <a:ea typeface="ヒラギノ角ゴ Pro W3" charset="-128"/>
              </a:defRPr>
            </a:lvl3pPr>
            <a:lvl4pPr marL="1600200" indent="-228600" defTabSz="931863">
              <a:defRPr sz="1400">
                <a:solidFill>
                  <a:schemeClr val="accent1"/>
                </a:solidFill>
                <a:latin typeface="Arial" pitchFamily="34" charset="0"/>
                <a:ea typeface="ヒラギノ角ゴ Pro W3" charset="-128"/>
              </a:defRPr>
            </a:lvl4pPr>
            <a:lvl5pPr marL="2057400" indent="-228600" defTabSz="931863">
              <a:defRPr sz="1400">
                <a:solidFill>
                  <a:schemeClr val="accent1"/>
                </a:solidFill>
                <a:latin typeface="Arial" pitchFamily="34" charset="0"/>
                <a:ea typeface="ヒラギノ角ゴ Pro W3" charset="-128"/>
              </a:defRPr>
            </a:lvl5pPr>
            <a:lvl6pPr marL="25146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29718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4290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38862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DF0511E-19AB-4480-869F-8CF5A9BB654D}"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40" name="Rectangle 2"/>
          <p:cNvSpPr>
            <a:spLocks noGrp="1" noRot="1" noChangeAspect="1" noChangeArrowheads="1" noTextEdit="1"/>
          </p:cNvSpPr>
          <p:nvPr>
            <p:ph type="sldImg"/>
          </p:nvPr>
        </p:nvSpPr>
        <p:spPr>
          <a:xfrm>
            <a:off x="2378075" y="534988"/>
            <a:ext cx="4757738" cy="2676525"/>
          </a:xfrm>
          <a:ln/>
        </p:spPr>
      </p:sp>
      <p:sp>
        <p:nvSpPr>
          <p:cNvPr id="91141" name="Rectangle 3"/>
          <p:cNvSpPr>
            <a:spLocks noGrp="1" noChangeArrowheads="1"/>
          </p:cNvSpPr>
          <p:nvPr>
            <p:ph type="body" idx="1"/>
          </p:nvPr>
        </p:nvSpPr>
        <p:spPr>
          <a:noFill/>
        </p:spPr>
        <p:txBody>
          <a:bodyPr/>
          <a:lstStyle/>
          <a:p>
            <a:pPr eaLnBrk="1" hangingPunct="1"/>
            <a:endParaRPr lang="en-GB" altLang="en-US" dirty="0">
              <a:latin typeface="Times" charset="0"/>
            </a:endParaRPr>
          </a:p>
        </p:txBody>
      </p:sp>
    </p:spTree>
    <p:extLst>
      <p:ext uri="{BB962C8B-B14F-4D97-AF65-F5344CB8AC3E}">
        <p14:creationId xmlns:p14="http://schemas.microsoft.com/office/powerpoint/2010/main" val="426168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64899">
              <a:defRPr sz="1400">
                <a:solidFill>
                  <a:schemeClr val="accent1"/>
                </a:solidFill>
                <a:latin typeface="Arial" pitchFamily="34" charset="0"/>
                <a:ea typeface="ヒラギノ角ゴ Pro W3" charset="-128"/>
              </a:defRPr>
            </a:lvl1pPr>
            <a:lvl2pPr marL="768929" indent="-295614" defTabSz="964899">
              <a:defRPr sz="1400">
                <a:solidFill>
                  <a:schemeClr val="accent1"/>
                </a:solidFill>
                <a:latin typeface="Arial" pitchFamily="34" charset="0"/>
                <a:ea typeface="ヒラギノ角ゴ Pro W3" charset="-128"/>
              </a:defRPr>
            </a:lvl2pPr>
            <a:lvl3pPr marL="1184118" indent="-235827" defTabSz="964899">
              <a:defRPr sz="1400">
                <a:solidFill>
                  <a:schemeClr val="accent1"/>
                </a:solidFill>
                <a:latin typeface="Arial" pitchFamily="34" charset="0"/>
                <a:ea typeface="ヒラギノ角ゴ Pro W3" charset="-128"/>
              </a:defRPr>
            </a:lvl3pPr>
            <a:lvl4pPr marL="1657432" indent="-235827" defTabSz="964899">
              <a:defRPr sz="1400">
                <a:solidFill>
                  <a:schemeClr val="accent1"/>
                </a:solidFill>
                <a:latin typeface="Arial" pitchFamily="34" charset="0"/>
                <a:ea typeface="ヒラギノ角ゴ Pro W3" charset="-128"/>
              </a:defRPr>
            </a:lvl4pPr>
            <a:lvl5pPr marL="2130747" indent="-235827" defTabSz="964899">
              <a:defRPr sz="1400">
                <a:solidFill>
                  <a:schemeClr val="accent1"/>
                </a:solidFill>
                <a:latin typeface="Arial" pitchFamily="34" charset="0"/>
                <a:ea typeface="ヒラギノ角ゴ Pro W3" charset="-128"/>
              </a:defRPr>
            </a:lvl5pPr>
            <a:lvl6pPr marL="2609044"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3087341"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565639"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4043935" indent="-235827" defTabSz="964899"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64899" rtl="0" eaLnBrk="1" fontAlgn="auto" latinLnBrk="0" hangingPunct="1">
              <a:lnSpc>
                <a:spcPct val="100000"/>
              </a:lnSpc>
              <a:spcBef>
                <a:spcPts val="0"/>
              </a:spcBef>
              <a:spcAft>
                <a:spcPts val="0"/>
              </a:spcAft>
              <a:buClrTx/>
              <a:buSzTx/>
              <a:buFontTx/>
              <a:buNone/>
              <a:tabLst/>
              <a:defRPr/>
            </a:pPr>
            <a:fld id="{1DFFB78E-A9A2-4261-B99C-3AB16DFA3A26}"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64899"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39" name="Rectangle 7"/>
          <p:cNvSpPr txBox="1">
            <a:spLocks noGrp="1" noChangeArrowheads="1"/>
          </p:cNvSpPr>
          <p:nvPr/>
        </p:nvSpPr>
        <p:spPr bwMode="auto">
          <a:xfrm>
            <a:off x="5511458" y="6874000"/>
            <a:ext cx="4212662" cy="3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74" tIns="48335" rIns="96674" bIns="48335" anchor="b"/>
          <a:lstStyle>
            <a:lvl1pPr defTabSz="931863">
              <a:defRPr sz="1400">
                <a:solidFill>
                  <a:schemeClr val="accent1"/>
                </a:solidFill>
                <a:latin typeface="Arial" pitchFamily="34" charset="0"/>
                <a:ea typeface="ヒラギノ角ゴ Pro W3" charset="-128"/>
              </a:defRPr>
            </a:lvl1pPr>
            <a:lvl2pPr marL="742950" indent="-285750" defTabSz="931863">
              <a:defRPr sz="1400">
                <a:solidFill>
                  <a:schemeClr val="accent1"/>
                </a:solidFill>
                <a:latin typeface="Arial" pitchFamily="34" charset="0"/>
                <a:ea typeface="ヒラギノ角ゴ Pro W3" charset="-128"/>
              </a:defRPr>
            </a:lvl2pPr>
            <a:lvl3pPr marL="1143000" indent="-228600" defTabSz="931863">
              <a:defRPr sz="1400">
                <a:solidFill>
                  <a:schemeClr val="accent1"/>
                </a:solidFill>
                <a:latin typeface="Arial" pitchFamily="34" charset="0"/>
                <a:ea typeface="ヒラギノ角ゴ Pro W3" charset="-128"/>
              </a:defRPr>
            </a:lvl3pPr>
            <a:lvl4pPr marL="1600200" indent="-228600" defTabSz="931863">
              <a:defRPr sz="1400">
                <a:solidFill>
                  <a:schemeClr val="accent1"/>
                </a:solidFill>
                <a:latin typeface="Arial" pitchFamily="34" charset="0"/>
                <a:ea typeface="ヒラギノ角ゴ Pro W3" charset="-128"/>
              </a:defRPr>
            </a:lvl4pPr>
            <a:lvl5pPr marL="2057400" indent="-228600" defTabSz="931863">
              <a:defRPr sz="1400">
                <a:solidFill>
                  <a:schemeClr val="accent1"/>
                </a:solidFill>
                <a:latin typeface="Arial" pitchFamily="34" charset="0"/>
                <a:ea typeface="ヒラギノ角ゴ Pro W3" charset="-128"/>
              </a:defRPr>
            </a:lvl5pPr>
            <a:lvl6pPr marL="25146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6pPr>
            <a:lvl7pPr marL="29718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7pPr>
            <a:lvl8pPr marL="34290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8pPr>
            <a:lvl9pPr marL="3886200" indent="-228600" defTabSz="931863" eaLnBrk="0" fontAlgn="base" hangingPunct="0">
              <a:spcBef>
                <a:spcPct val="20000"/>
              </a:spcBef>
              <a:spcAft>
                <a:spcPct val="30000"/>
              </a:spcAft>
              <a:buClr>
                <a:srgbClr val="003A5B"/>
              </a:buClr>
              <a:buFont typeface="Arial" pitchFamily="34" charset="0"/>
              <a:buChar char="■"/>
              <a:defRPr sz="1400">
                <a:solidFill>
                  <a:schemeClr val="accent1"/>
                </a:solidFill>
                <a:latin typeface="Arial" pitchFamily="34" charset="0"/>
                <a:ea typeface="ヒラギノ角ゴ Pro W3" charset="-128"/>
              </a:defRPr>
            </a:lvl9pPr>
          </a:lstStyle>
          <a:p>
            <a:pPr marL="0" marR="0" lvl="0" indent="0" algn="r" defTabSz="931863" rtl="0" eaLnBrk="0" fontAlgn="base" latinLnBrk="0" hangingPunct="0">
              <a:lnSpc>
                <a:spcPct val="100000"/>
              </a:lnSpc>
              <a:spcBef>
                <a:spcPct val="0"/>
              </a:spcBef>
              <a:spcAft>
                <a:spcPct val="0"/>
              </a:spcAft>
              <a:buClrTx/>
              <a:buSzTx/>
              <a:buFontTx/>
              <a:buNone/>
              <a:tabLst/>
              <a:defRPr/>
            </a:pPr>
            <a:fld id="{3DF0511E-19AB-4480-869F-8CF5A9BB654D}" type="slidenum">
              <a:rPr kumimoji="0" lang="en-US" altLang="en-US" sz="1200" b="0" i="0" u="none" strike="noStrike" kern="1200" cap="none" spc="0" normalizeH="0" baseline="0" noProof="0">
                <a:ln>
                  <a:noFill/>
                </a:ln>
                <a:solidFill>
                  <a:prstClr val="black"/>
                </a:solidFill>
                <a:effectLst/>
                <a:uLnTx/>
                <a:uFillTx/>
                <a:latin typeface="Times"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prstClr val="black"/>
              </a:solidFill>
              <a:effectLst/>
              <a:uLnTx/>
              <a:uFillTx/>
              <a:latin typeface="Times" charset="0"/>
              <a:ea typeface="ヒラギノ角ゴ Pro W3" charset="-128"/>
              <a:cs typeface="+mn-cs"/>
            </a:endParaRPr>
          </a:p>
        </p:txBody>
      </p:sp>
      <p:sp>
        <p:nvSpPr>
          <p:cNvPr id="91140" name="Rectangle 2"/>
          <p:cNvSpPr>
            <a:spLocks noGrp="1" noRot="1" noChangeAspect="1" noChangeArrowheads="1" noTextEdit="1"/>
          </p:cNvSpPr>
          <p:nvPr>
            <p:ph type="sldImg"/>
          </p:nvPr>
        </p:nvSpPr>
        <p:spPr>
          <a:xfrm>
            <a:off x="2378075" y="534988"/>
            <a:ext cx="4757738" cy="2676525"/>
          </a:xfrm>
          <a:ln/>
        </p:spPr>
      </p:sp>
      <p:sp>
        <p:nvSpPr>
          <p:cNvPr id="91141" name="Rectangle 3"/>
          <p:cNvSpPr>
            <a:spLocks noGrp="1" noChangeArrowheads="1"/>
          </p:cNvSpPr>
          <p:nvPr>
            <p:ph type="body" idx="1"/>
          </p:nvPr>
        </p:nvSpPr>
        <p:spPr>
          <a:noFill/>
        </p:spPr>
        <p:txBody>
          <a:bodyPr/>
          <a:lstStyle/>
          <a:p>
            <a:pPr eaLnBrk="1" hangingPunct="1"/>
            <a:endParaRPr lang="en-GB" altLang="en-US" dirty="0">
              <a:latin typeface="Times" charset="0"/>
            </a:endParaRPr>
          </a:p>
        </p:txBody>
      </p:sp>
    </p:spTree>
    <p:extLst>
      <p:ext uri="{BB962C8B-B14F-4D97-AF65-F5344CB8AC3E}">
        <p14:creationId xmlns:p14="http://schemas.microsoft.com/office/powerpoint/2010/main" val="3059846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381000" y="685800"/>
            <a:ext cx="6096000" cy="3429000"/>
          </a:xfrm>
          <a:ln/>
        </p:spPr>
      </p:sp>
      <p:sp>
        <p:nvSpPr>
          <p:cNvPr id="115715" name="Rectangle 3"/>
          <p:cNvSpPr>
            <a:spLocks noGrp="1" noChangeArrowheads="1"/>
          </p:cNvSpPr>
          <p:nvPr>
            <p:ph type="body" idx="1"/>
          </p:nvPr>
        </p:nvSpPr>
        <p:spPr>
          <a:noFill/>
        </p:spPr>
        <p:txBody>
          <a:bodyPr/>
          <a:lstStyle/>
          <a:p>
            <a:pPr eaLnBrk="1" hangingPunct="1"/>
            <a:r>
              <a:rPr lang="en-GB" altLang="en-US" b="1">
                <a:solidFill>
                  <a:srgbClr val="FF0000"/>
                </a:solidFill>
                <a:latin typeface="Times" charset="0"/>
              </a:rPr>
              <a:t>Global&amp;US.PPT</a:t>
            </a:r>
          </a:p>
          <a:p>
            <a:r>
              <a:rPr lang="en-GB" altLang="en-US" b="1">
                <a:latin typeface="Times" charset="0"/>
              </a:rPr>
              <a:t>Linked:</a:t>
            </a:r>
          </a:p>
          <a:p>
            <a:r>
              <a:rPr lang="en-GB" altLang="en-US">
                <a:latin typeface="Times" charset="0"/>
              </a:rPr>
              <a:t>D:\DATA\PMI\PMI_Data_Charts ‘Manufacturing US, EZ,JAP,UK’</a:t>
            </a:r>
          </a:p>
          <a:p>
            <a:pPr eaLnBrk="1" hangingPunct="1"/>
            <a:endParaRPr lang="en-GB" altLang="en-US">
              <a:latin typeface="Times" charset="0"/>
            </a:endParaRPr>
          </a:p>
        </p:txBody>
      </p:sp>
    </p:spTree>
    <p:extLst>
      <p:ext uri="{BB962C8B-B14F-4D97-AF65-F5344CB8AC3E}">
        <p14:creationId xmlns:p14="http://schemas.microsoft.com/office/powerpoint/2010/main" val="405057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40953D-71E2-4F02-9528-5789CD980E2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4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5688" y="2130428"/>
            <a:ext cx="10351912" cy="1470025"/>
          </a:xfrm>
        </p:spPr>
        <p:txBody>
          <a:bodyPr>
            <a:normAutofit/>
          </a:bodyPr>
          <a:lstStyle>
            <a:lvl1pPr algn="l">
              <a:defRPr sz="1800" cap="none"/>
            </a:lvl1pPr>
          </a:lstStyle>
          <a:p>
            <a:r>
              <a:rPr lang="en-US" dirty="0"/>
              <a:t>Click to edit master title style</a:t>
            </a:r>
          </a:p>
        </p:txBody>
      </p:sp>
      <p:sp>
        <p:nvSpPr>
          <p:cNvPr id="3" name="Subtitle 2"/>
          <p:cNvSpPr>
            <a:spLocks noGrp="1"/>
          </p:cNvSpPr>
          <p:nvPr>
            <p:ph type="subTitle" idx="1"/>
          </p:nvPr>
        </p:nvSpPr>
        <p:spPr>
          <a:xfrm>
            <a:off x="925688" y="3600450"/>
            <a:ext cx="9437512" cy="2038350"/>
          </a:xfrm>
        </p:spPr>
        <p:txBody>
          <a:bodyPr/>
          <a:lstStyle>
            <a:lvl1pPr marL="0" indent="0" algn="l">
              <a:buNone/>
              <a:defRPr>
                <a:solidFill>
                  <a:srgbClr val="17375E"/>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329998" y="6356353"/>
            <a:ext cx="1508228" cy="365125"/>
          </a:xfrm>
          <a:prstGeom prst="rect">
            <a:avLst/>
          </a:prstGeom>
        </p:spPr>
        <p:txBody>
          <a:bodyPr/>
          <a:lstStyle/>
          <a:p>
            <a:fld id="{ADC38D88-02C7-4761-9E73-F0735F47AE97}" type="datetime1">
              <a:rPr lang="en-US" smtClean="0"/>
              <a:t>4/30/2019</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25691" y="6356353"/>
            <a:ext cx="1031165" cy="365125"/>
          </a:xfrm>
          <a:prstGeom prst="rect">
            <a:avLst/>
          </a:prstGeom>
        </p:spPr>
        <p:txBody>
          <a:bodyPr/>
          <a:lstStyle/>
          <a:p>
            <a:fld id="{A1228F20-9BE8-C549-B4DA-35384EC6BE1B}" type="slidenum">
              <a:rPr lang="en-US" smtClean="0"/>
              <a:t>‹#›</a:t>
            </a:fld>
            <a:endParaRPr lang="en-US" dirty="0"/>
          </a:p>
        </p:txBody>
      </p:sp>
    </p:spTree>
    <p:extLst>
      <p:ext uri="{BB962C8B-B14F-4D97-AF65-F5344CB8AC3E}">
        <p14:creationId xmlns:p14="http://schemas.microsoft.com/office/powerpoint/2010/main" val="32019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30A4-F2AC-4B68-99AB-4532615C672E}"/>
              </a:ext>
            </a:extLst>
          </p:cNvPr>
          <p:cNvSpPr>
            <a:spLocks noGrp="1"/>
          </p:cNvSpPr>
          <p:nvPr>
            <p:ph type="title"/>
          </p:nvPr>
        </p:nvSpPr>
        <p:spPr/>
        <p:txBody>
          <a:bodyPr/>
          <a:lstStyle/>
          <a:p>
            <a:r>
              <a:rPr lang="en-US"/>
              <a:t>Click to edit Master title style</a:t>
            </a:r>
          </a:p>
        </p:txBody>
      </p:sp>
      <p:sp>
        <p:nvSpPr>
          <p:cNvPr id="6" name="Footer Placeholder 4">
            <a:extLst>
              <a:ext uri="{FF2B5EF4-FFF2-40B4-BE49-F238E27FC236}">
                <a16:creationId xmlns:a16="http://schemas.microsoft.com/office/drawing/2014/main" id="{4D13FD54-D053-4E6D-A909-778E489EA56E}"/>
              </a:ext>
            </a:extLst>
          </p:cNvPr>
          <p:cNvSpPr>
            <a:spLocks noGrp="1"/>
          </p:cNvSpPr>
          <p:nvPr>
            <p:ph type="ftr" sz="quarter" idx="3"/>
          </p:nvPr>
        </p:nvSpPr>
        <p:spPr>
          <a:xfrm>
            <a:off x="7239000" y="6329260"/>
            <a:ext cx="4114800" cy="254423"/>
          </a:xfrm>
          <a:prstGeom prst="rect">
            <a:avLst/>
          </a:prstGeom>
        </p:spPr>
        <p:txBody>
          <a:bodyPr vert="horz" lIns="91440" tIns="45720" rIns="91440" bIns="45720" rtlCol="0" anchor="ctr"/>
          <a:lstStyle>
            <a:lvl1pPr algn="r">
              <a:defRPr sz="600">
                <a:solidFill>
                  <a:schemeClr val="tx1">
                    <a:tint val="75000"/>
                  </a:schemeClr>
                </a:solidFill>
                <a:latin typeface="Arial" panose="020B0604020202020204" pitchFamily="34" charset="0"/>
                <a:cs typeface="Arial" panose="020B0604020202020204" pitchFamily="34" charset="0"/>
              </a:defRPr>
            </a:lvl1pPr>
          </a:lstStyle>
          <a:p>
            <a:r>
              <a:rPr lang="en-US" dirty="0"/>
              <a:t>Oxford Economics</a:t>
            </a:r>
          </a:p>
        </p:txBody>
      </p:sp>
      <p:sp>
        <p:nvSpPr>
          <p:cNvPr id="9" name="Text Placeholder 8">
            <a:extLst>
              <a:ext uri="{FF2B5EF4-FFF2-40B4-BE49-F238E27FC236}">
                <a16:creationId xmlns:a16="http://schemas.microsoft.com/office/drawing/2014/main" id="{FA6C9EA7-EB21-43C5-BC16-EB5FF8718DFC}"/>
              </a:ext>
            </a:extLst>
          </p:cNvPr>
          <p:cNvSpPr>
            <a:spLocks noGrp="1"/>
          </p:cNvSpPr>
          <p:nvPr>
            <p:ph type="body" sz="quarter" idx="13"/>
          </p:nvPr>
        </p:nvSpPr>
        <p:spPr>
          <a:xfrm>
            <a:off x="926592" y="1600200"/>
            <a:ext cx="10351008" cy="45262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67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4DB-5573-464B-B1AD-A85EDBE726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8E9FF22-C47E-4A1E-938D-FB59DBCC95B9}"/>
              </a:ext>
            </a:extLst>
          </p:cNvPr>
          <p:cNvSpPr>
            <a:spLocks noGrp="1"/>
          </p:cNvSpPr>
          <p:nvPr>
            <p:ph type="ftr" sz="quarter" idx="10"/>
          </p:nvPr>
        </p:nvSpPr>
        <p:spPr/>
        <p:txBody>
          <a:bodyPr/>
          <a:lstStyle/>
          <a:p>
            <a:r>
              <a:rPr lang="en-US" dirty="0"/>
              <a:t>Oxford Economics</a:t>
            </a:r>
          </a:p>
        </p:txBody>
      </p:sp>
    </p:spTree>
    <p:extLst>
      <p:ext uri="{BB962C8B-B14F-4D97-AF65-F5344CB8AC3E}">
        <p14:creationId xmlns:p14="http://schemas.microsoft.com/office/powerpoint/2010/main" val="420007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bottom com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4DB-5573-464B-B1AD-A85EDBE726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8E9FF22-C47E-4A1E-938D-FB59DBCC95B9}"/>
              </a:ext>
            </a:extLst>
          </p:cNvPr>
          <p:cNvSpPr>
            <a:spLocks noGrp="1"/>
          </p:cNvSpPr>
          <p:nvPr>
            <p:ph type="ftr" sz="quarter" idx="10"/>
          </p:nvPr>
        </p:nvSpPr>
        <p:spPr/>
        <p:txBody>
          <a:bodyPr/>
          <a:lstStyle/>
          <a:p>
            <a:r>
              <a:rPr lang="en-US" dirty="0"/>
              <a:t>Oxford Economics</a:t>
            </a:r>
          </a:p>
        </p:txBody>
      </p:sp>
      <p:sp>
        <p:nvSpPr>
          <p:cNvPr id="7" name="Text Placeholder 6">
            <a:extLst>
              <a:ext uri="{FF2B5EF4-FFF2-40B4-BE49-F238E27FC236}">
                <a16:creationId xmlns:a16="http://schemas.microsoft.com/office/drawing/2014/main" id="{87355613-7735-4A75-8D0C-58555B67DB32}"/>
              </a:ext>
            </a:extLst>
          </p:cNvPr>
          <p:cNvSpPr>
            <a:spLocks noGrp="1"/>
          </p:cNvSpPr>
          <p:nvPr>
            <p:ph type="body" sz="quarter" idx="12"/>
          </p:nvPr>
        </p:nvSpPr>
        <p:spPr>
          <a:xfrm>
            <a:off x="792482" y="5720489"/>
            <a:ext cx="10485119" cy="608771"/>
          </a:xfrm>
          <a:prstGeom prst="rect">
            <a:avLst/>
          </a:prstGeom>
        </p:spPr>
        <p:txBody>
          <a:bodyPr/>
          <a:lstStyle>
            <a:lvl1pPr marL="0" indent="0">
              <a:buNone/>
              <a:defRPr sz="1200">
                <a:solidFill>
                  <a:srgbClr val="003469"/>
                </a:solidFill>
              </a:defRPr>
            </a:lvl1pPr>
            <a:lvl2pPr marL="214313" indent="-126206">
              <a:defRPr b="1">
                <a:solidFill>
                  <a:srgbClr val="003469"/>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90260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th commen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3B4D-E506-4BCF-BC5D-B745B31C185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2FC359C-F9E6-4620-87DE-2FEAE0F8C334}"/>
              </a:ext>
            </a:extLst>
          </p:cNvPr>
          <p:cNvSpPr>
            <a:spLocks noGrp="1"/>
          </p:cNvSpPr>
          <p:nvPr>
            <p:ph type="ftr" sz="quarter" idx="10"/>
          </p:nvPr>
        </p:nvSpPr>
        <p:spPr/>
        <p:txBody>
          <a:bodyPr/>
          <a:lstStyle/>
          <a:p>
            <a:r>
              <a:rPr lang="en-US" dirty="0"/>
              <a:t>Oxford Economics</a:t>
            </a:r>
          </a:p>
        </p:txBody>
      </p:sp>
      <p:sp>
        <p:nvSpPr>
          <p:cNvPr id="6" name="Text Placeholder 5">
            <a:extLst>
              <a:ext uri="{FF2B5EF4-FFF2-40B4-BE49-F238E27FC236}">
                <a16:creationId xmlns:a16="http://schemas.microsoft.com/office/drawing/2014/main" id="{A9689844-4124-4C7B-B8CD-1730A89DCD76}"/>
              </a:ext>
            </a:extLst>
          </p:cNvPr>
          <p:cNvSpPr>
            <a:spLocks noGrp="1"/>
          </p:cNvSpPr>
          <p:nvPr>
            <p:ph type="body" sz="quarter" idx="12"/>
          </p:nvPr>
        </p:nvSpPr>
        <p:spPr>
          <a:xfrm>
            <a:off x="8048370" y="1263197"/>
            <a:ext cx="3190588" cy="1349374"/>
          </a:xfrm>
          <a:prstGeom prst="rect">
            <a:avLst/>
          </a:prstGeom>
          <a:solidFill>
            <a:srgbClr val="D0CDC9"/>
          </a:solidFill>
        </p:spPr>
        <p:txBody>
          <a:bodyPr/>
          <a:lstStyle>
            <a:lvl1pPr marL="0" indent="0">
              <a:buNone/>
              <a:defRPr>
                <a:solidFill>
                  <a:srgbClr val="003469"/>
                </a:solidFill>
              </a:defRPr>
            </a:lvl1pPr>
            <a:lvl2pPr marL="130969" indent="-130969">
              <a:defRPr>
                <a:solidFill>
                  <a:srgbClr val="003469"/>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30836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E45FF-A096-4662-8E7F-DAA2C7AF81CA}" type="datetime1">
              <a:rPr lang="en-US" smtClean="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5" name="Title 1"/>
          <p:cNvSpPr>
            <a:spLocks noGrp="1"/>
          </p:cNvSpPr>
          <p:nvPr>
            <p:ph type="title" hasCustomPrompt="1"/>
          </p:nvPr>
        </p:nvSpPr>
        <p:spPr>
          <a:xfrm>
            <a:off x="758252" y="274638"/>
            <a:ext cx="10545133" cy="741362"/>
          </a:xfrm>
        </p:spPr>
        <p:txBody>
          <a:bodyPr/>
          <a:lstStyle>
            <a:lvl1pPr>
              <a:defRPr cap="none"/>
            </a:lvl1pPr>
          </a:lstStyle>
          <a:p>
            <a:r>
              <a:rPr lang="en-GB" dirty="0"/>
              <a:t>Click to edit master title style</a:t>
            </a:r>
            <a:endParaRPr lang="en-US" dirty="0"/>
          </a:p>
        </p:txBody>
      </p:sp>
    </p:spTree>
    <p:extLst>
      <p:ext uri="{BB962C8B-B14F-4D97-AF65-F5344CB8AC3E}">
        <p14:creationId xmlns:p14="http://schemas.microsoft.com/office/powerpoint/2010/main" val="3855659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5ECF216-0F67-4F1F-80B8-A081BCAF4A05}" type="datetime1">
              <a:rPr lang="en-US" smtClean="0"/>
              <a:t>4/30/2019</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Tree>
    <p:extLst>
      <p:ext uri="{BB962C8B-B14F-4D97-AF65-F5344CB8AC3E}">
        <p14:creationId xmlns:p14="http://schemas.microsoft.com/office/powerpoint/2010/main" val="569847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68DA821-A39F-4A28-A820-11420A5B5E15}" type="slidenum">
              <a:rPr lang="en-GB" smtClean="0">
                <a:solidFill>
                  <a:prstClr val="white">
                    <a:lumMod val="65000"/>
                  </a:prstClr>
                </a:solidFill>
              </a:rPr>
              <a:pPr>
                <a:defRPr/>
              </a:pPr>
              <a:t>‹#›</a:t>
            </a:fld>
            <a:endParaRPr lang="en-GB" dirty="0">
              <a:solidFill>
                <a:prstClr val="white">
                  <a:lumMod val="65000"/>
                </a:prstClr>
              </a:solidFill>
            </a:endParaRPr>
          </a:p>
        </p:txBody>
      </p:sp>
    </p:spTree>
    <p:extLst>
      <p:ext uri="{BB962C8B-B14F-4D97-AF65-F5344CB8AC3E}">
        <p14:creationId xmlns:p14="http://schemas.microsoft.com/office/powerpoint/2010/main" val="228862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1DF8-022A-406E-A92F-7AED1990DE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25F9D-8AEA-4EE7-BBA7-CBC66E5DEB60}"/>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4DACB676-8FCD-48C5-9E69-67253E4F86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3D8FF5-BE0B-4A9D-8F39-7D5857D35B5C}"/>
              </a:ext>
            </a:extLst>
          </p:cNvPr>
          <p:cNvSpPr>
            <a:spLocks noGrp="1"/>
          </p:cNvSpPr>
          <p:nvPr>
            <p:ph type="sldNum" sz="quarter" idx="12"/>
          </p:nvPr>
        </p:nvSpPr>
        <p:spPr/>
        <p:txBody>
          <a:bodyPr/>
          <a:lstStyle/>
          <a:p>
            <a:fld id="{DF9FB02E-1259-4EDD-9A29-24CDD79ECBA2}" type="slidenum">
              <a:rPr lang="en-US" smtClean="0"/>
              <a:t>‹#›</a:t>
            </a:fld>
            <a:endParaRPr lang="en-US"/>
          </a:p>
        </p:txBody>
      </p:sp>
      <p:sp>
        <p:nvSpPr>
          <p:cNvPr id="7" name="Text Placeholder 6">
            <a:extLst>
              <a:ext uri="{FF2B5EF4-FFF2-40B4-BE49-F238E27FC236}">
                <a16:creationId xmlns:a16="http://schemas.microsoft.com/office/drawing/2014/main" id="{2188EEAA-F2E4-42B7-8BF1-46A5F8788498}"/>
              </a:ext>
            </a:extLst>
          </p:cNvPr>
          <p:cNvSpPr>
            <a:spLocks noGrp="1"/>
          </p:cNvSpPr>
          <p:nvPr>
            <p:ph type="body" sz="quarter" idx="13"/>
          </p:nvPr>
        </p:nvSpPr>
        <p:spPr>
          <a:xfrm>
            <a:off x="914400" y="1295401"/>
            <a:ext cx="10363200" cy="5029201"/>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388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D1DF8-022A-406E-A92F-7AED1990DE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25F9D-8AEA-4EE7-BBA7-CBC66E5DEB60}"/>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4DACB676-8FCD-48C5-9E69-67253E4F865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3D8FF5-BE0B-4A9D-8F39-7D5857D35B5C}"/>
              </a:ext>
            </a:extLst>
          </p:cNvPr>
          <p:cNvSpPr>
            <a:spLocks noGrp="1"/>
          </p:cNvSpPr>
          <p:nvPr>
            <p:ph type="sldNum" sz="quarter" idx="12"/>
          </p:nvPr>
        </p:nvSpPr>
        <p:spPr/>
        <p:txBody>
          <a:bodyPr/>
          <a:lstStyle/>
          <a:p>
            <a:fld id="{DF9FB02E-1259-4EDD-9A29-24CDD79ECBA2}" type="slidenum">
              <a:rPr lang="en-US" smtClean="0"/>
              <a:t>‹#›</a:t>
            </a:fld>
            <a:endParaRPr lang="en-US"/>
          </a:p>
        </p:txBody>
      </p:sp>
    </p:spTree>
    <p:extLst>
      <p:ext uri="{BB962C8B-B14F-4D97-AF65-F5344CB8AC3E}">
        <p14:creationId xmlns:p14="http://schemas.microsoft.com/office/powerpoint/2010/main" val="23793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comment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401D-6A14-4ADD-8D9A-74EFCF3E7A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DC5D1-5AF9-4F8D-9A09-6DF28CC3FD0F}"/>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1649090F-F477-4DC0-88DE-6B1F68FF1B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9F3148-7517-48F4-992F-E38B82EA1EFD}"/>
              </a:ext>
            </a:extLst>
          </p:cNvPr>
          <p:cNvSpPr>
            <a:spLocks noGrp="1"/>
          </p:cNvSpPr>
          <p:nvPr>
            <p:ph type="sldNum" sz="quarter" idx="12"/>
          </p:nvPr>
        </p:nvSpPr>
        <p:spPr/>
        <p:txBody>
          <a:bodyPr/>
          <a:lstStyle/>
          <a:p>
            <a:fld id="{DF9FB02E-1259-4EDD-9A29-24CDD79ECBA2}" type="slidenum">
              <a:rPr lang="en-US" smtClean="0"/>
              <a:pPr/>
              <a:t>‹#›</a:t>
            </a:fld>
            <a:endParaRPr lang="en-US"/>
          </a:p>
        </p:txBody>
      </p:sp>
      <p:sp>
        <p:nvSpPr>
          <p:cNvPr id="7" name="Text Placeholder 6">
            <a:extLst>
              <a:ext uri="{FF2B5EF4-FFF2-40B4-BE49-F238E27FC236}">
                <a16:creationId xmlns:a16="http://schemas.microsoft.com/office/drawing/2014/main" id="{3478EABC-DD74-4EBE-B92B-5C366F5D715B}"/>
              </a:ext>
            </a:extLst>
          </p:cNvPr>
          <p:cNvSpPr>
            <a:spLocks noGrp="1"/>
          </p:cNvSpPr>
          <p:nvPr>
            <p:ph type="body" sz="quarter" idx="13" hasCustomPrompt="1"/>
          </p:nvPr>
        </p:nvSpPr>
        <p:spPr>
          <a:xfrm>
            <a:off x="7961376" y="1295401"/>
            <a:ext cx="3316224" cy="1284249"/>
          </a:xfrm>
          <a:solidFill>
            <a:srgbClr val="D0CDC9"/>
          </a:solidFill>
        </p:spPr>
        <p:txBody>
          <a:bodyPr>
            <a:noAutofit/>
          </a:bodyPr>
          <a:lstStyle>
            <a:lvl1pPr marL="0" indent="0">
              <a:buNone/>
              <a:defRPr>
                <a:solidFill>
                  <a:srgbClr val="003469"/>
                </a:solidFill>
              </a:defRPr>
            </a:lvl1pPr>
            <a:lvl2pPr marL="171450" indent="-112713">
              <a:defRPr>
                <a:solidFill>
                  <a:srgbClr val="003469"/>
                </a:solidFill>
              </a:defRPr>
            </a:lvl2pPr>
            <a:lvl3pPr marL="401638" indent="-119063">
              <a:defRPr sz="1400">
                <a:solidFill>
                  <a:srgbClr val="003469"/>
                </a:solidFill>
              </a:defRPr>
            </a:lvl3pPr>
            <a:lvl4pPr>
              <a:defRPr>
                <a:solidFill>
                  <a:srgbClr val="003469"/>
                </a:solidFill>
              </a:defRPr>
            </a:lvl4pPr>
            <a:lvl5pPr>
              <a:defRPr>
                <a:solidFill>
                  <a:srgbClr val="003469"/>
                </a:solidFill>
              </a:defRPr>
            </a:lvl5pPr>
          </a:lstStyle>
          <a:p>
            <a:pPr lvl="0"/>
            <a:r>
              <a:rPr lang="en-US" dirty="0"/>
              <a:t>Side comment shaded</a:t>
            </a:r>
          </a:p>
          <a:p>
            <a:pPr lvl="1"/>
            <a:r>
              <a:rPr lang="en-US" dirty="0"/>
              <a:t>Second level</a:t>
            </a:r>
          </a:p>
          <a:p>
            <a:pPr lvl="2"/>
            <a:r>
              <a:rPr lang="en-US" dirty="0"/>
              <a:t>Third level</a:t>
            </a:r>
          </a:p>
        </p:txBody>
      </p:sp>
    </p:spTree>
    <p:extLst>
      <p:ext uri="{BB962C8B-B14F-4D97-AF65-F5344CB8AC3E}">
        <p14:creationId xmlns:p14="http://schemas.microsoft.com/office/powerpoint/2010/main" val="154022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D30A4-F2AC-4B68-99AB-4532615C672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8EFBBA7-0CEC-4525-9860-25F0D727DD8B}"/>
              </a:ext>
            </a:extLst>
          </p:cNvPr>
          <p:cNvSpPr>
            <a:spLocks noGrp="1"/>
          </p:cNvSpPr>
          <p:nvPr>
            <p:ph type="sldNum" sz="quarter" idx="12"/>
          </p:nvPr>
        </p:nvSpPr>
        <p:spPr>
          <a:xfrm>
            <a:off x="925124" y="6356351"/>
            <a:ext cx="2743200" cy="365125"/>
          </a:xfrm>
          <a:prstGeom prst="rect">
            <a:avLst/>
          </a:prstGeom>
        </p:spPr>
        <p:txBody>
          <a:bodyPr/>
          <a:lstStyle/>
          <a:p>
            <a:fld id="{5BDCD712-E4DB-4729-A7EB-1489AB699154}" type="slidenum">
              <a:rPr lang="en-US" smtClean="0"/>
              <a:t>‹#›</a:t>
            </a:fld>
            <a:endParaRPr lang="en-US" dirty="0"/>
          </a:p>
        </p:txBody>
      </p:sp>
      <p:sp>
        <p:nvSpPr>
          <p:cNvPr id="6" name="Footer Placeholder 4">
            <a:extLst>
              <a:ext uri="{FF2B5EF4-FFF2-40B4-BE49-F238E27FC236}">
                <a16:creationId xmlns:a16="http://schemas.microsoft.com/office/drawing/2014/main" id="{4D13FD54-D053-4E6D-A909-778E489EA56E}"/>
              </a:ext>
            </a:extLst>
          </p:cNvPr>
          <p:cNvSpPr>
            <a:spLocks noGrp="1"/>
          </p:cNvSpPr>
          <p:nvPr>
            <p:ph type="ftr" sz="quarter" idx="3"/>
          </p:nvPr>
        </p:nvSpPr>
        <p:spPr>
          <a:xfrm>
            <a:off x="7239000" y="6329258"/>
            <a:ext cx="4114800" cy="254423"/>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r>
              <a:rPr lang="en-US" dirty="0"/>
              <a:t>Oxford Economics</a:t>
            </a:r>
          </a:p>
        </p:txBody>
      </p:sp>
      <p:sp>
        <p:nvSpPr>
          <p:cNvPr id="9" name="Text Placeholder 8">
            <a:extLst>
              <a:ext uri="{FF2B5EF4-FFF2-40B4-BE49-F238E27FC236}">
                <a16:creationId xmlns:a16="http://schemas.microsoft.com/office/drawing/2014/main" id="{FA6C9EA7-EB21-43C5-BC16-EB5FF8718DFC}"/>
              </a:ext>
            </a:extLst>
          </p:cNvPr>
          <p:cNvSpPr>
            <a:spLocks noGrp="1"/>
          </p:cNvSpPr>
          <p:nvPr>
            <p:ph type="body" sz="quarter" idx="13"/>
          </p:nvPr>
        </p:nvSpPr>
        <p:spPr>
          <a:xfrm>
            <a:off x="926592" y="1600200"/>
            <a:ext cx="10351008" cy="45262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06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com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A364-829F-4F75-B933-26C505A60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2D99A-E71F-4A45-8FB4-542016DCCC7B}"/>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274EB614-3230-4729-B206-A2B022A4A5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351255-93CC-4AA6-B14E-AD8EC83CE3AC}"/>
              </a:ext>
            </a:extLst>
          </p:cNvPr>
          <p:cNvSpPr>
            <a:spLocks noGrp="1"/>
          </p:cNvSpPr>
          <p:nvPr>
            <p:ph type="sldNum" sz="quarter" idx="12"/>
          </p:nvPr>
        </p:nvSpPr>
        <p:spPr/>
        <p:txBody>
          <a:bodyPr/>
          <a:lstStyle/>
          <a:p>
            <a:fld id="{DF9FB02E-1259-4EDD-9A29-24CDD79ECBA2}" type="slidenum">
              <a:rPr lang="en-US" smtClean="0"/>
              <a:pPr/>
              <a:t>‹#›</a:t>
            </a:fld>
            <a:endParaRPr lang="en-US"/>
          </a:p>
        </p:txBody>
      </p:sp>
      <p:sp>
        <p:nvSpPr>
          <p:cNvPr id="7" name="Text Placeholder 6">
            <a:extLst>
              <a:ext uri="{FF2B5EF4-FFF2-40B4-BE49-F238E27FC236}">
                <a16:creationId xmlns:a16="http://schemas.microsoft.com/office/drawing/2014/main" id="{17C37CE7-0AD2-4BA1-A596-D6EEC206C1B4}"/>
              </a:ext>
            </a:extLst>
          </p:cNvPr>
          <p:cNvSpPr>
            <a:spLocks noGrp="1"/>
          </p:cNvSpPr>
          <p:nvPr>
            <p:ph type="body" sz="quarter" idx="13" hasCustomPrompt="1"/>
          </p:nvPr>
        </p:nvSpPr>
        <p:spPr>
          <a:xfrm>
            <a:off x="914400" y="5801293"/>
            <a:ext cx="10363200" cy="523306"/>
          </a:xfrm>
        </p:spPr>
        <p:txBody>
          <a:bodyPr>
            <a:noAutofit/>
          </a:bodyPr>
          <a:lstStyle>
            <a:lvl1pPr marL="0" indent="0">
              <a:buNone/>
              <a:defRPr sz="1600">
                <a:solidFill>
                  <a:srgbClr val="003469"/>
                </a:solidFill>
              </a:defRPr>
            </a:lvl1pPr>
          </a:lstStyle>
          <a:p>
            <a:pPr lvl="0"/>
            <a:r>
              <a:rPr lang="en-US" dirty="0"/>
              <a:t>Bottom comment</a:t>
            </a:r>
          </a:p>
        </p:txBody>
      </p:sp>
    </p:spTree>
    <p:extLst>
      <p:ext uri="{BB962C8B-B14F-4D97-AF65-F5344CB8AC3E}">
        <p14:creationId xmlns:p14="http://schemas.microsoft.com/office/powerpoint/2010/main" val="4042816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ttom comment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A364-829F-4F75-B933-26C505A60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B2D99A-E71F-4A45-8FB4-542016DCCC7B}"/>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274EB614-3230-4729-B206-A2B022A4A5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351255-93CC-4AA6-B14E-AD8EC83CE3AC}"/>
              </a:ext>
            </a:extLst>
          </p:cNvPr>
          <p:cNvSpPr>
            <a:spLocks noGrp="1"/>
          </p:cNvSpPr>
          <p:nvPr>
            <p:ph type="sldNum" sz="quarter" idx="12"/>
          </p:nvPr>
        </p:nvSpPr>
        <p:spPr/>
        <p:txBody>
          <a:bodyPr/>
          <a:lstStyle/>
          <a:p>
            <a:fld id="{DF9FB02E-1259-4EDD-9A29-24CDD79ECBA2}" type="slidenum">
              <a:rPr lang="en-US" smtClean="0"/>
              <a:pPr/>
              <a:t>‹#›</a:t>
            </a:fld>
            <a:endParaRPr lang="en-US"/>
          </a:p>
        </p:txBody>
      </p:sp>
      <p:sp>
        <p:nvSpPr>
          <p:cNvPr id="7" name="Text Placeholder 6">
            <a:extLst>
              <a:ext uri="{FF2B5EF4-FFF2-40B4-BE49-F238E27FC236}">
                <a16:creationId xmlns:a16="http://schemas.microsoft.com/office/drawing/2014/main" id="{17C37CE7-0AD2-4BA1-A596-D6EEC206C1B4}"/>
              </a:ext>
            </a:extLst>
          </p:cNvPr>
          <p:cNvSpPr>
            <a:spLocks noGrp="1"/>
          </p:cNvSpPr>
          <p:nvPr>
            <p:ph type="body" sz="quarter" idx="13" hasCustomPrompt="1"/>
          </p:nvPr>
        </p:nvSpPr>
        <p:spPr>
          <a:xfrm>
            <a:off x="914400" y="5801293"/>
            <a:ext cx="10363200" cy="523306"/>
          </a:xfrm>
          <a:solidFill>
            <a:srgbClr val="D0CDC9"/>
          </a:solidFill>
        </p:spPr>
        <p:txBody>
          <a:bodyPr>
            <a:noAutofit/>
          </a:bodyPr>
          <a:lstStyle>
            <a:lvl1pPr marL="0" indent="0">
              <a:buNone/>
              <a:defRPr sz="1600">
                <a:solidFill>
                  <a:srgbClr val="003469"/>
                </a:solidFill>
              </a:defRPr>
            </a:lvl1pPr>
          </a:lstStyle>
          <a:p>
            <a:pPr lvl="0"/>
            <a:r>
              <a:rPr lang="en-US" dirty="0"/>
              <a:t>Bottom comment shaded</a:t>
            </a:r>
          </a:p>
        </p:txBody>
      </p:sp>
    </p:spTree>
    <p:extLst>
      <p:ext uri="{BB962C8B-B14F-4D97-AF65-F5344CB8AC3E}">
        <p14:creationId xmlns:p14="http://schemas.microsoft.com/office/powerpoint/2010/main" val="121324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688" y="2130428"/>
            <a:ext cx="10351912" cy="1470025"/>
          </a:xfrm>
        </p:spPr>
        <p:txBody>
          <a:bodyPr>
            <a:normAutofit/>
          </a:bodyPr>
          <a:lstStyle>
            <a:lvl1pPr algn="l">
              <a:defRPr sz="1800"/>
            </a:lvl1pPr>
          </a:lstStyle>
          <a:p>
            <a:r>
              <a:rPr lang="en-GB" dirty="0"/>
              <a:t>Click to edit Master title style</a:t>
            </a:r>
            <a:endParaRPr lang="en-US" dirty="0"/>
          </a:p>
        </p:txBody>
      </p:sp>
      <p:sp>
        <p:nvSpPr>
          <p:cNvPr id="3" name="Subtitle 2"/>
          <p:cNvSpPr>
            <a:spLocks noGrp="1"/>
          </p:cNvSpPr>
          <p:nvPr>
            <p:ph type="subTitle" idx="1"/>
          </p:nvPr>
        </p:nvSpPr>
        <p:spPr>
          <a:xfrm>
            <a:off x="925688" y="3600450"/>
            <a:ext cx="9437512" cy="2038350"/>
          </a:xfrm>
        </p:spPr>
        <p:txBody>
          <a:bodyPr/>
          <a:lstStyle>
            <a:lvl1pPr marL="0" indent="0" algn="l">
              <a:buNone/>
              <a:defRPr>
                <a:solidFill>
                  <a:srgbClr val="17375E"/>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ADC38D88-02C7-4761-9E73-F0735F47AE97}"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28F20-9BE8-C549-B4DA-35384EC6BE1B}" type="slidenum">
              <a:rPr lang="en-US" smtClean="0"/>
              <a:pPr/>
              <a:t>‹#›</a:t>
            </a:fld>
            <a:endParaRPr lang="en-US" dirty="0"/>
          </a:p>
        </p:txBody>
      </p:sp>
    </p:spTree>
    <p:extLst>
      <p:ext uri="{BB962C8B-B14F-4D97-AF65-F5344CB8AC3E}">
        <p14:creationId xmlns:p14="http://schemas.microsoft.com/office/powerpoint/2010/main" val="830315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3469"/>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C5ECF216-0F67-4F1F-80B8-A081BCAF4A05}"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228F20-9BE8-C549-B4DA-35384EC6BE1B}" type="slidenum">
              <a:rPr lang="en-US" smtClean="0"/>
              <a:pPr/>
              <a:t>‹#›</a:t>
            </a:fld>
            <a:endParaRPr lang="en-US" dirty="0"/>
          </a:p>
        </p:txBody>
      </p:sp>
    </p:spTree>
    <p:extLst>
      <p:ext uri="{BB962C8B-B14F-4D97-AF65-F5344CB8AC3E}">
        <p14:creationId xmlns:p14="http://schemas.microsoft.com/office/powerpoint/2010/main" val="58511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3B2BD75-7A90-418E-BA25-5216BFE5730F}" type="datetime1">
              <a:rPr lang="en-US" smtClean="0"/>
              <a:pPr/>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228F20-9BE8-C549-B4DA-35384EC6BE1B}" type="slidenum">
              <a:rPr lang="en-US" smtClean="0"/>
              <a:pPr/>
              <a:t>‹#›</a:t>
            </a:fld>
            <a:endParaRPr lang="en-US" dirty="0"/>
          </a:p>
        </p:txBody>
      </p:sp>
    </p:spTree>
    <p:extLst>
      <p:ext uri="{BB962C8B-B14F-4D97-AF65-F5344CB8AC3E}">
        <p14:creationId xmlns:p14="http://schemas.microsoft.com/office/powerpoint/2010/main" val="1828022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E45FF-A096-4662-8E7F-DAA2C7AF81CA}" type="datetime1">
              <a:rPr lang="en-US" smtClean="0"/>
              <a:pPr/>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228F20-9BE8-C549-B4DA-35384EC6BE1B}" type="slidenum">
              <a:rPr lang="en-US" smtClean="0"/>
              <a:pPr/>
              <a:t>‹#›</a:t>
            </a:fld>
            <a:endParaRPr lang="en-US" dirty="0"/>
          </a:p>
        </p:txBody>
      </p:sp>
    </p:spTree>
    <p:extLst>
      <p:ext uri="{BB962C8B-B14F-4D97-AF65-F5344CB8AC3E}">
        <p14:creationId xmlns:p14="http://schemas.microsoft.com/office/powerpoint/2010/main" val="305662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4DB-5573-464B-B1AD-A85EDBE726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8E9FF22-C47E-4A1E-938D-FB59DBCC95B9}"/>
              </a:ext>
            </a:extLst>
          </p:cNvPr>
          <p:cNvSpPr>
            <a:spLocks noGrp="1"/>
          </p:cNvSpPr>
          <p:nvPr>
            <p:ph type="ftr" sz="quarter" idx="10"/>
          </p:nvPr>
        </p:nvSpPr>
        <p:spPr>
          <a:xfrm>
            <a:off x="7239000" y="6329258"/>
            <a:ext cx="4114800" cy="254423"/>
          </a:xfrm>
          <a:prstGeom prst="rect">
            <a:avLst/>
          </a:prstGeom>
        </p:spPr>
        <p:txBody>
          <a:bodyPr/>
          <a:lstStyle/>
          <a:p>
            <a:r>
              <a:rPr lang="en-US" dirty="0"/>
              <a:t>Oxford Economics</a:t>
            </a:r>
          </a:p>
        </p:txBody>
      </p:sp>
      <p:sp>
        <p:nvSpPr>
          <p:cNvPr id="4" name="Slide Number Placeholder 3">
            <a:extLst>
              <a:ext uri="{FF2B5EF4-FFF2-40B4-BE49-F238E27FC236}">
                <a16:creationId xmlns:a16="http://schemas.microsoft.com/office/drawing/2014/main" id="{A142A8DD-8E92-45C5-A767-7A79B730ACED}"/>
              </a:ext>
            </a:extLst>
          </p:cNvPr>
          <p:cNvSpPr>
            <a:spLocks noGrp="1"/>
          </p:cNvSpPr>
          <p:nvPr>
            <p:ph type="sldNum" sz="quarter" idx="11"/>
          </p:nvPr>
        </p:nvSpPr>
        <p:spPr>
          <a:xfrm>
            <a:off x="792480" y="6329258"/>
            <a:ext cx="1654952" cy="254423"/>
          </a:xfrm>
          <a:prstGeom prst="rect">
            <a:avLst/>
          </a:prstGeom>
        </p:spPr>
        <p:txBody>
          <a:bodyPr/>
          <a:lstStyle/>
          <a:p>
            <a:fld id="{5BDCD712-E4DB-4729-A7EB-1489AB699154}" type="slidenum">
              <a:rPr lang="en-US" smtClean="0"/>
              <a:pPr/>
              <a:t>‹#›</a:t>
            </a:fld>
            <a:endParaRPr lang="en-US" dirty="0"/>
          </a:p>
        </p:txBody>
      </p:sp>
    </p:spTree>
    <p:extLst>
      <p:ext uri="{BB962C8B-B14F-4D97-AF65-F5344CB8AC3E}">
        <p14:creationId xmlns:p14="http://schemas.microsoft.com/office/powerpoint/2010/main" val="342704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bottom com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ED4DB-5573-464B-B1AD-A85EDBE7265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8E9FF22-C47E-4A1E-938D-FB59DBCC95B9}"/>
              </a:ext>
            </a:extLst>
          </p:cNvPr>
          <p:cNvSpPr>
            <a:spLocks noGrp="1"/>
          </p:cNvSpPr>
          <p:nvPr>
            <p:ph type="ftr" sz="quarter" idx="10"/>
          </p:nvPr>
        </p:nvSpPr>
        <p:spPr>
          <a:xfrm>
            <a:off x="7239000" y="6329258"/>
            <a:ext cx="4114800" cy="254423"/>
          </a:xfrm>
          <a:prstGeom prst="rect">
            <a:avLst/>
          </a:prstGeom>
        </p:spPr>
        <p:txBody>
          <a:bodyPr/>
          <a:lstStyle/>
          <a:p>
            <a:r>
              <a:rPr lang="en-US" dirty="0"/>
              <a:t>Oxford Economics</a:t>
            </a:r>
          </a:p>
        </p:txBody>
      </p:sp>
      <p:sp>
        <p:nvSpPr>
          <p:cNvPr id="4" name="Slide Number Placeholder 3">
            <a:extLst>
              <a:ext uri="{FF2B5EF4-FFF2-40B4-BE49-F238E27FC236}">
                <a16:creationId xmlns:a16="http://schemas.microsoft.com/office/drawing/2014/main" id="{A142A8DD-8E92-45C5-A767-7A79B730ACED}"/>
              </a:ext>
            </a:extLst>
          </p:cNvPr>
          <p:cNvSpPr>
            <a:spLocks noGrp="1"/>
          </p:cNvSpPr>
          <p:nvPr>
            <p:ph type="sldNum" sz="quarter" idx="11"/>
          </p:nvPr>
        </p:nvSpPr>
        <p:spPr>
          <a:xfrm>
            <a:off x="792480" y="6329258"/>
            <a:ext cx="1654952" cy="254423"/>
          </a:xfrm>
          <a:prstGeom prst="rect">
            <a:avLst/>
          </a:prstGeom>
        </p:spPr>
        <p:txBody>
          <a:bodyPr/>
          <a:lstStyle/>
          <a:p>
            <a:fld id="{5BDCD712-E4DB-4729-A7EB-1489AB699154}" type="slidenum">
              <a:rPr lang="en-US" smtClean="0"/>
              <a:pPr/>
              <a:t>‹#›</a:t>
            </a:fld>
            <a:endParaRPr lang="en-US" dirty="0"/>
          </a:p>
        </p:txBody>
      </p:sp>
      <p:sp>
        <p:nvSpPr>
          <p:cNvPr id="7" name="Text Placeholder 6">
            <a:extLst>
              <a:ext uri="{FF2B5EF4-FFF2-40B4-BE49-F238E27FC236}">
                <a16:creationId xmlns:a16="http://schemas.microsoft.com/office/drawing/2014/main" id="{87355613-7735-4A75-8D0C-58555B67DB32}"/>
              </a:ext>
            </a:extLst>
          </p:cNvPr>
          <p:cNvSpPr>
            <a:spLocks noGrp="1"/>
          </p:cNvSpPr>
          <p:nvPr>
            <p:ph type="body" sz="quarter" idx="12"/>
          </p:nvPr>
        </p:nvSpPr>
        <p:spPr>
          <a:xfrm>
            <a:off x="792481" y="5720487"/>
            <a:ext cx="10485119" cy="608771"/>
          </a:xfrm>
          <a:prstGeom prst="rect">
            <a:avLst/>
          </a:prstGeom>
        </p:spPr>
        <p:txBody>
          <a:bodyPr/>
          <a:lstStyle>
            <a:lvl1pPr marL="0" indent="0">
              <a:buNone/>
              <a:defRPr sz="1600">
                <a:solidFill>
                  <a:srgbClr val="003469"/>
                </a:solidFill>
              </a:defRPr>
            </a:lvl1pPr>
            <a:lvl2pPr marL="285750" indent="-168275">
              <a:defRPr b="1">
                <a:solidFill>
                  <a:srgbClr val="003469"/>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46663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commen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3B4D-E506-4BCF-BC5D-B745B31C185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2FC359C-F9E6-4620-87DE-2FEAE0F8C334}"/>
              </a:ext>
            </a:extLst>
          </p:cNvPr>
          <p:cNvSpPr>
            <a:spLocks noGrp="1"/>
          </p:cNvSpPr>
          <p:nvPr>
            <p:ph type="ftr" sz="quarter" idx="10"/>
          </p:nvPr>
        </p:nvSpPr>
        <p:spPr>
          <a:xfrm>
            <a:off x="7239000" y="6329258"/>
            <a:ext cx="4114800" cy="254423"/>
          </a:xfrm>
          <a:prstGeom prst="rect">
            <a:avLst/>
          </a:prstGeom>
        </p:spPr>
        <p:txBody>
          <a:bodyPr/>
          <a:lstStyle/>
          <a:p>
            <a:r>
              <a:rPr lang="en-US" dirty="0"/>
              <a:t>Oxford Economics</a:t>
            </a:r>
          </a:p>
        </p:txBody>
      </p:sp>
      <p:sp>
        <p:nvSpPr>
          <p:cNvPr id="4" name="Slide Number Placeholder 3">
            <a:extLst>
              <a:ext uri="{FF2B5EF4-FFF2-40B4-BE49-F238E27FC236}">
                <a16:creationId xmlns:a16="http://schemas.microsoft.com/office/drawing/2014/main" id="{0220B9DC-7F27-4488-B7D1-08A23A0B25F6}"/>
              </a:ext>
            </a:extLst>
          </p:cNvPr>
          <p:cNvSpPr>
            <a:spLocks noGrp="1"/>
          </p:cNvSpPr>
          <p:nvPr>
            <p:ph type="sldNum" sz="quarter" idx="11"/>
          </p:nvPr>
        </p:nvSpPr>
        <p:spPr>
          <a:xfrm>
            <a:off x="792480" y="6329258"/>
            <a:ext cx="1654952" cy="254423"/>
          </a:xfrm>
          <a:prstGeom prst="rect">
            <a:avLst/>
          </a:prstGeom>
        </p:spPr>
        <p:txBody>
          <a:bodyPr/>
          <a:lstStyle/>
          <a:p>
            <a:fld id="{5BDCD712-E4DB-4729-A7EB-1489AB699154}" type="slidenum">
              <a:rPr lang="en-US" smtClean="0"/>
              <a:pPr/>
              <a:t>‹#›</a:t>
            </a:fld>
            <a:endParaRPr lang="en-US" dirty="0"/>
          </a:p>
        </p:txBody>
      </p:sp>
      <p:sp>
        <p:nvSpPr>
          <p:cNvPr id="6" name="Text Placeholder 5">
            <a:extLst>
              <a:ext uri="{FF2B5EF4-FFF2-40B4-BE49-F238E27FC236}">
                <a16:creationId xmlns:a16="http://schemas.microsoft.com/office/drawing/2014/main" id="{A9689844-4124-4C7B-B8CD-1730A89DCD76}"/>
              </a:ext>
            </a:extLst>
          </p:cNvPr>
          <p:cNvSpPr>
            <a:spLocks noGrp="1"/>
          </p:cNvSpPr>
          <p:nvPr>
            <p:ph type="body" sz="quarter" idx="12"/>
          </p:nvPr>
        </p:nvSpPr>
        <p:spPr>
          <a:xfrm>
            <a:off x="8048369" y="1263197"/>
            <a:ext cx="3190588" cy="1349374"/>
          </a:xfrm>
          <a:prstGeom prst="rect">
            <a:avLst/>
          </a:prstGeom>
          <a:solidFill>
            <a:srgbClr val="D0CDC9"/>
          </a:solidFill>
        </p:spPr>
        <p:txBody>
          <a:bodyPr/>
          <a:lstStyle>
            <a:lvl1pPr marL="0" indent="0">
              <a:buNone/>
              <a:defRPr>
                <a:solidFill>
                  <a:srgbClr val="003469"/>
                </a:solidFill>
              </a:defRPr>
            </a:lvl1pPr>
            <a:lvl2pPr marL="174625" indent="-174625">
              <a:defRPr>
                <a:solidFill>
                  <a:srgbClr val="003469"/>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7563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5ECF216-0F67-4F1F-80B8-A081BCAF4A05}" type="datetime1">
              <a:rPr lang="en-US" smtClean="0"/>
              <a:t>4/30/2019</a:t>
            </a:fld>
            <a:endParaRPr lang="en-US" dirty="0"/>
          </a:p>
        </p:txBody>
      </p:sp>
      <p:sp>
        <p:nvSpPr>
          <p:cNvPr id="5" name="Footer Placeholder 4"/>
          <p:cNvSpPr>
            <a:spLocks noGrp="1"/>
          </p:cNvSpPr>
          <p:nvPr>
            <p:ph type="ftr" sz="quarter" idx="11"/>
          </p:nvPr>
        </p:nvSpPr>
        <p:spPr>
          <a:xfrm>
            <a:off x="7239000" y="6329258"/>
            <a:ext cx="4114800" cy="254423"/>
          </a:xfrm>
          <a:prstGeom prst="rect">
            <a:avLst/>
          </a:prstGeom>
        </p:spPr>
        <p:txBody>
          <a:bodyPr/>
          <a:lstStyle/>
          <a:p>
            <a:endParaRPr lang="en-US" dirty="0"/>
          </a:p>
        </p:txBody>
      </p:sp>
      <p:sp>
        <p:nvSpPr>
          <p:cNvPr id="6" name="Slide Number Placeholder 5"/>
          <p:cNvSpPr>
            <a:spLocks noGrp="1"/>
          </p:cNvSpPr>
          <p:nvPr>
            <p:ph type="sldNum" sz="quarter" idx="12"/>
          </p:nvPr>
        </p:nvSpPr>
        <p:spPr>
          <a:xfrm>
            <a:off x="792480" y="6329258"/>
            <a:ext cx="1654952" cy="254423"/>
          </a:xfrm>
          <a:prstGeom prst="rect">
            <a:avLst/>
          </a:prstGeom>
        </p:spPr>
        <p:txBody>
          <a:bodyPr/>
          <a:lstStyle/>
          <a:p>
            <a:fld id="{A1228F20-9BE8-C549-B4DA-35384EC6BE1B}" type="slidenum">
              <a:rPr lang="en-US" smtClean="0"/>
              <a:t>‹#›</a:t>
            </a:fld>
            <a:endParaRPr lang="en-US" dirty="0"/>
          </a:p>
        </p:txBody>
      </p:sp>
    </p:spTree>
    <p:extLst>
      <p:ext uri="{BB962C8B-B14F-4D97-AF65-F5344CB8AC3E}">
        <p14:creationId xmlns:p14="http://schemas.microsoft.com/office/powerpoint/2010/main" val="4101873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de comment sha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401D-6A14-4ADD-8D9A-74EFCF3E7A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DC5D1-5AF9-4F8D-9A09-6DF28CC3FD0F}"/>
              </a:ext>
            </a:extLst>
          </p:cNvPr>
          <p:cNvSpPr>
            <a:spLocks noGrp="1"/>
          </p:cNvSpPr>
          <p:nvPr>
            <p:ph type="dt" sz="half" idx="10"/>
          </p:nvPr>
        </p:nvSpPr>
        <p:spPr/>
        <p:txBody>
          <a:bodyPr/>
          <a:lstStyle/>
          <a:p>
            <a:fld id="{B8CDDAB3-5141-41AE-8D72-39B8E8FD7271}" type="datetimeFigureOut">
              <a:rPr lang="en-US" smtClean="0"/>
              <a:pPr/>
              <a:t>4/30/2019</a:t>
            </a:fld>
            <a:endParaRPr lang="en-US"/>
          </a:p>
        </p:txBody>
      </p:sp>
      <p:sp>
        <p:nvSpPr>
          <p:cNvPr id="4" name="Footer Placeholder 3">
            <a:extLst>
              <a:ext uri="{FF2B5EF4-FFF2-40B4-BE49-F238E27FC236}">
                <a16:creationId xmlns:a16="http://schemas.microsoft.com/office/drawing/2014/main" id="{1649090F-F477-4DC0-88DE-6B1F68FF1B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9F3148-7517-48F4-992F-E38B82EA1EFD}"/>
              </a:ext>
            </a:extLst>
          </p:cNvPr>
          <p:cNvSpPr>
            <a:spLocks noGrp="1"/>
          </p:cNvSpPr>
          <p:nvPr>
            <p:ph type="sldNum" sz="quarter" idx="12"/>
          </p:nvPr>
        </p:nvSpPr>
        <p:spPr/>
        <p:txBody>
          <a:bodyPr/>
          <a:lstStyle/>
          <a:p>
            <a:fld id="{DF9FB02E-1259-4EDD-9A29-24CDD79ECBA2}" type="slidenum">
              <a:rPr lang="en-US" smtClean="0"/>
              <a:pPr/>
              <a:t>‹#›</a:t>
            </a:fld>
            <a:endParaRPr lang="en-US"/>
          </a:p>
        </p:txBody>
      </p:sp>
      <p:sp>
        <p:nvSpPr>
          <p:cNvPr id="7" name="Text Placeholder 6">
            <a:extLst>
              <a:ext uri="{FF2B5EF4-FFF2-40B4-BE49-F238E27FC236}">
                <a16:creationId xmlns:a16="http://schemas.microsoft.com/office/drawing/2014/main" id="{3478EABC-DD74-4EBE-B92B-5C366F5D715B}"/>
              </a:ext>
            </a:extLst>
          </p:cNvPr>
          <p:cNvSpPr>
            <a:spLocks noGrp="1"/>
          </p:cNvSpPr>
          <p:nvPr>
            <p:ph type="body" sz="quarter" idx="13" hasCustomPrompt="1"/>
          </p:nvPr>
        </p:nvSpPr>
        <p:spPr>
          <a:xfrm>
            <a:off x="7961376" y="1295401"/>
            <a:ext cx="3316224" cy="1284249"/>
          </a:xfrm>
          <a:solidFill>
            <a:srgbClr val="D0CDC9"/>
          </a:solidFill>
        </p:spPr>
        <p:txBody>
          <a:bodyPr>
            <a:noAutofit/>
          </a:bodyPr>
          <a:lstStyle>
            <a:lvl1pPr marL="0" indent="0">
              <a:buNone/>
              <a:defRPr>
                <a:solidFill>
                  <a:srgbClr val="003469"/>
                </a:solidFill>
              </a:defRPr>
            </a:lvl1pPr>
            <a:lvl2pPr marL="171450" indent="-112713">
              <a:defRPr>
                <a:solidFill>
                  <a:srgbClr val="003469"/>
                </a:solidFill>
              </a:defRPr>
            </a:lvl2pPr>
            <a:lvl3pPr marL="401638" indent="-119063">
              <a:defRPr sz="1400">
                <a:solidFill>
                  <a:srgbClr val="003469"/>
                </a:solidFill>
              </a:defRPr>
            </a:lvl3pPr>
            <a:lvl4pPr>
              <a:defRPr>
                <a:solidFill>
                  <a:srgbClr val="003469"/>
                </a:solidFill>
              </a:defRPr>
            </a:lvl4pPr>
            <a:lvl5pPr>
              <a:defRPr>
                <a:solidFill>
                  <a:srgbClr val="003469"/>
                </a:solidFill>
              </a:defRPr>
            </a:lvl5pPr>
          </a:lstStyle>
          <a:p>
            <a:pPr lvl="0"/>
            <a:r>
              <a:rPr lang="en-US" dirty="0"/>
              <a:t>Side comment shaded</a:t>
            </a:r>
          </a:p>
          <a:p>
            <a:pPr lvl="1"/>
            <a:r>
              <a:rPr lang="en-US" dirty="0"/>
              <a:t>Second level</a:t>
            </a:r>
          </a:p>
          <a:p>
            <a:pPr lvl="2"/>
            <a:r>
              <a:rPr lang="en-US" dirty="0"/>
              <a:t>Third level</a:t>
            </a:r>
          </a:p>
        </p:txBody>
      </p:sp>
    </p:spTree>
    <p:extLst>
      <p:ext uri="{BB962C8B-B14F-4D97-AF65-F5344CB8AC3E}">
        <p14:creationId xmlns:p14="http://schemas.microsoft.com/office/powerpoint/2010/main" val="410977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00FF-6262-4C5B-891E-42927082F3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82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705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6.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jp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251" y="274638"/>
            <a:ext cx="10545133" cy="741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25689" y="1600203"/>
            <a:ext cx="1035191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5F0EE3B2-6936-47C5-98A7-DDF7B4EDDC16}"/>
              </a:ext>
            </a:extLst>
          </p:cNvPr>
          <p:cNvPicPr>
            <a:picLocks noChangeAspect="1"/>
          </p:cNvPicPr>
          <p:nvPr userDrawn="1"/>
        </p:nvPicPr>
        <p:blipFill>
          <a:blip r:embed="rId4"/>
          <a:stretch>
            <a:fillRect/>
          </a:stretch>
        </p:blipFill>
        <p:spPr>
          <a:xfrm>
            <a:off x="9218644" y="6187964"/>
            <a:ext cx="2567473" cy="612321"/>
          </a:xfrm>
          <a:prstGeom prst="rect">
            <a:avLst/>
          </a:prstGeom>
        </p:spPr>
      </p:pic>
    </p:spTree>
    <p:extLst>
      <p:ext uri="{BB962C8B-B14F-4D97-AF65-F5344CB8AC3E}">
        <p14:creationId xmlns:p14="http://schemas.microsoft.com/office/powerpoint/2010/main" val="3253593168"/>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342900" rtl="0" eaLnBrk="1" latinLnBrk="0" hangingPunct="1">
        <a:spcBef>
          <a:spcPct val="0"/>
        </a:spcBef>
        <a:buNone/>
        <a:defRPr sz="1350" b="1" i="0" kern="1200" cap="none" baseline="0">
          <a:solidFill>
            <a:schemeClr val="tx2">
              <a:lumMod val="75000"/>
            </a:schemeClr>
          </a:solidFill>
          <a:latin typeface="Arial" panose="020B0604020202020204" pitchFamily="34" charset="0"/>
          <a:ea typeface="+mj-ea"/>
          <a:cs typeface="+mj-cs"/>
        </a:defRPr>
      </a:lvl1pPr>
    </p:titleStyle>
    <p:bodyStyle>
      <a:lvl1pPr marL="257175" indent="-257175" algn="l" defTabSz="342900" rtl="0" eaLnBrk="1" latinLnBrk="0" hangingPunct="1">
        <a:spcBef>
          <a:spcPct val="20000"/>
        </a:spcBef>
        <a:buSzPct val="100000"/>
        <a:buFont typeface="Arial"/>
        <a:buChar char="•"/>
        <a:defRPr sz="1350" b="1" i="0" kern="1200">
          <a:solidFill>
            <a:srgbClr val="17375E"/>
          </a:solidFill>
          <a:latin typeface="Arial" panose="020B0604020202020204" pitchFamily="34" charset="0"/>
          <a:ea typeface="+mn-ea"/>
          <a:cs typeface="+mn-cs"/>
        </a:defRPr>
      </a:lvl1pPr>
      <a:lvl2pPr marL="557213" indent="-214313" algn="l" defTabSz="342900" rtl="0" eaLnBrk="1" latinLnBrk="0" hangingPunct="1">
        <a:spcBef>
          <a:spcPct val="20000"/>
        </a:spcBef>
        <a:buSzPct val="100000"/>
        <a:buFont typeface="Arial"/>
        <a:buChar char="•"/>
        <a:defRPr sz="1350" b="1" i="0" kern="1200">
          <a:solidFill>
            <a:srgbClr val="17375E"/>
          </a:solidFill>
          <a:latin typeface="Arial" panose="020B0604020202020204" pitchFamily="34" charset="0"/>
          <a:ea typeface="+mn-ea"/>
          <a:cs typeface="+mn-cs"/>
        </a:defRPr>
      </a:lvl2pPr>
      <a:lvl3pPr marL="857250" indent="-171450" algn="l" defTabSz="342900" rtl="0" eaLnBrk="1" latinLnBrk="0" hangingPunct="1">
        <a:spcBef>
          <a:spcPct val="20000"/>
        </a:spcBef>
        <a:buSzPct val="100000"/>
        <a:buFont typeface="Arial"/>
        <a:buChar char="•"/>
        <a:defRPr sz="1350" b="1" i="0" kern="1200">
          <a:solidFill>
            <a:srgbClr val="17375E"/>
          </a:solidFill>
          <a:latin typeface="Arial" panose="020B0604020202020204" pitchFamily="34" charset="0"/>
          <a:ea typeface="+mn-ea"/>
          <a:cs typeface="+mn-cs"/>
        </a:defRPr>
      </a:lvl3pPr>
      <a:lvl4pPr marL="1200150" indent="-171450" algn="l" defTabSz="342900" rtl="0" eaLnBrk="1" latinLnBrk="0" hangingPunct="1">
        <a:spcBef>
          <a:spcPct val="20000"/>
        </a:spcBef>
        <a:buSzPct val="100000"/>
        <a:buFont typeface="Arial"/>
        <a:buChar char="•"/>
        <a:defRPr sz="1350" b="1" i="0" kern="1200">
          <a:solidFill>
            <a:srgbClr val="17375E"/>
          </a:solidFill>
          <a:latin typeface="Arial" panose="020B0604020202020204" pitchFamily="34" charset="0"/>
          <a:ea typeface="+mn-ea"/>
          <a:cs typeface="+mn-cs"/>
        </a:defRPr>
      </a:lvl4pPr>
      <a:lvl5pPr marL="1543050" indent="-171450" algn="l" defTabSz="342900" rtl="0" eaLnBrk="1" latinLnBrk="0" hangingPunct="1">
        <a:spcBef>
          <a:spcPct val="20000"/>
        </a:spcBef>
        <a:buSzPct val="100000"/>
        <a:buFont typeface="Arial"/>
        <a:buChar char="•"/>
        <a:defRPr sz="1350" b="1" i="0" kern="1200">
          <a:solidFill>
            <a:srgbClr val="17375E"/>
          </a:solidFill>
          <a:latin typeface="Arial" panose="020B0604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274A9-D190-4226-A166-3CC60CC19359}"/>
              </a:ext>
            </a:extLst>
          </p:cNvPr>
          <p:cNvSpPr>
            <a:spLocks noGrp="1"/>
          </p:cNvSpPr>
          <p:nvPr>
            <p:ph type="title"/>
          </p:nvPr>
        </p:nvSpPr>
        <p:spPr>
          <a:xfrm>
            <a:off x="792480" y="274320"/>
            <a:ext cx="10485120" cy="740664"/>
          </a:xfrm>
          <a:prstGeom prst="rect">
            <a:avLst/>
          </a:prstGeom>
        </p:spPr>
        <p:txBody>
          <a:bodyPr vert="horz" lIns="91440" tIns="45720" rIns="91440" bIns="45720" rtlCol="0" anchor="ctr">
            <a:normAutofit/>
          </a:bodyPr>
          <a:lstStyle/>
          <a:p>
            <a:r>
              <a:rPr lang="en-US" dirty="0"/>
              <a:t>title</a:t>
            </a:r>
          </a:p>
        </p:txBody>
      </p:sp>
      <p:pic>
        <p:nvPicPr>
          <p:cNvPr id="4" name="Picture 3">
            <a:extLst>
              <a:ext uri="{FF2B5EF4-FFF2-40B4-BE49-F238E27FC236}">
                <a16:creationId xmlns:a16="http://schemas.microsoft.com/office/drawing/2014/main" id="{86382D9A-6057-4223-A021-8284A4FF8119}"/>
              </a:ext>
            </a:extLst>
          </p:cNvPr>
          <p:cNvPicPr>
            <a:picLocks noChangeAspect="1"/>
          </p:cNvPicPr>
          <p:nvPr userDrawn="1"/>
        </p:nvPicPr>
        <p:blipFill>
          <a:blip r:embed="rId9"/>
          <a:stretch>
            <a:fillRect/>
          </a:stretch>
        </p:blipFill>
        <p:spPr>
          <a:xfrm>
            <a:off x="9218644" y="6187964"/>
            <a:ext cx="2567473" cy="612321"/>
          </a:xfrm>
          <a:prstGeom prst="rect">
            <a:avLst/>
          </a:prstGeom>
        </p:spPr>
      </p:pic>
    </p:spTree>
    <p:extLst>
      <p:ext uri="{BB962C8B-B14F-4D97-AF65-F5344CB8AC3E}">
        <p14:creationId xmlns:p14="http://schemas.microsoft.com/office/powerpoint/2010/main" val="33596367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83" r:id="rId5"/>
    <p:sldLayoutId id="2147483705" r:id="rId6"/>
  </p:sldLayoutIdLst>
  <p:hf hdr="0" dt="0"/>
  <p:txStyles>
    <p:titleStyle>
      <a:lvl1pPr algn="l" defTabSz="914400" rtl="0" eaLnBrk="1" latinLnBrk="0" hangingPunct="1">
        <a:lnSpc>
          <a:spcPct val="90000"/>
        </a:lnSpc>
        <a:spcBef>
          <a:spcPct val="0"/>
        </a:spcBef>
        <a:buNone/>
        <a:defRPr sz="2400" b="1" kern="1200">
          <a:solidFill>
            <a:srgbClr val="0034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92E5F5-DEC4-4852-9F55-1812BF3F8F03}"/>
              </a:ext>
            </a:extLst>
          </p:cNvPr>
          <p:cNvSpPr>
            <a:spLocks noGrp="1"/>
          </p:cNvSpPr>
          <p:nvPr>
            <p:ph type="title"/>
          </p:nvPr>
        </p:nvSpPr>
        <p:spPr>
          <a:xfrm>
            <a:off x="780288" y="1508760"/>
            <a:ext cx="10351008" cy="1472184"/>
          </a:xfrm>
          <a:prstGeom prst="rect">
            <a:avLst/>
          </a:prstGeom>
        </p:spPr>
        <p:txBody>
          <a:bodyPr vert="horz" lIns="91440" tIns="45720" rIns="91440" bIns="45720" rtlCol="0" anchor="ctr">
            <a:normAutofit/>
          </a:bodyPr>
          <a:lstStyle/>
          <a:p>
            <a:r>
              <a:rPr lang="en-US" dirty="0"/>
              <a:t>Section Title – on one line only</a:t>
            </a:r>
          </a:p>
        </p:txBody>
      </p:sp>
    </p:spTree>
    <p:extLst>
      <p:ext uri="{BB962C8B-B14F-4D97-AF65-F5344CB8AC3E}">
        <p14:creationId xmlns:p14="http://schemas.microsoft.com/office/powerpoint/2010/main" val="496133245"/>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914400" rtl="0" eaLnBrk="1" latinLnBrk="0" hangingPunct="1">
        <a:lnSpc>
          <a:spcPct val="90000"/>
        </a:lnSpc>
        <a:spcBef>
          <a:spcPct val="0"/>
        </a:spcBef>
        <a:buNone/>
        <a:defRPr sz="2400" b="1" kern="1200" cap="all" baseline="0">
          <a:solidFill>
            <a:srgbClr val="0034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32ADE6-369C-4371-BD10-2636A7702F10}"/>
              </a:ext>
            </a:extLst>
          </p:cNvPr>
          <p:cNvPicPr>
            <a:picLocks noChangeAspect="1"/>
          </p:cNvPicPr>
          <p:nvPr userDrawn="1"/>
        </p:nvPicPr>
        <p:blipFill>
          <a:blip r:embed="rId4"/>
          <a:stretch>
            <a:fillRect/>
          </a:stretch>
        </p:blipFill>
        <p:spPr>
          <a:xfrm>
            <a:off x="930585" y="274639"/>
            <a:ext cx="3032564" cy="513397"/>
          </a:xfrm>
          <a:prstGeom prst="rect">
            <a:avLst/>
          </a:prstGeom>
        </p:spPr>
      </p:pic>
    </p:spTree>
    <p:extLst>
      <p:ext uri="{BB962C8B-B14F-4D97-AF65-F5344CB8AC3E}">
        <p14:creationId xmlns:p14="http://schemas.microsoft.com/office/powerpoint/2010/main" val="2098341601"/>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C274A9-D190-4226-A166-3CC60CC19359}"/>
              </a:ext>
            </a:extLst>
          </p:cNvPr>
          <p:cNvSpPr>
            <a:spLocks noGrp="1"/>
          </p:cNvSpPr>
          <p:nvPr>
            <p:ph type="title"/>
          </p:nvPr>
        </p:nvSpPr>
        <p:spPr>
          <a:xfrm>
            <a:off x="792480" y="248920"/>
            <a:ext cx="10485120" cy="740664"/>
          </a:xfrm>
          <a:prstGeom prst="rect">
            <a:avLst/>
          </a:prstGeom>
        </p:spPr>
        <p:txBody>
          <a:bodyPr vert="horz" lIns="91440" tIns="45720" rIns="91440" bIns="45720" rtlCol="0" anchor="ctr">
            <a:normAutofit/>
          </a:bodyPr>
          <a:lstStyle/>
          <a:p>
            <a:r>
              <a:rPr lang="en-US" dirty="0"/>
              <a:t>title</a:t>
            </a:r>
          </a:p>
        </p:txBody>
      </p:sp>
      <p:sp>
        <p:nvSpPr>
          <p:cNvPr id="5" name="Footer Placeholder 4">
            <a:extLst>
              <a:ext uri="{FF2B5EF4-FFF2-40B4-BE49-F238E27FC236}">
                <a16:creationId xmlns:a16="http://schemas.microsoft.com/office/drawing/2014/main" id="{77EE0C7A-165A-4191-B3DD-870409B79FC4}"/>
              </a:ext>
            </a:extLst>
          </p:cNvPr>
          <p:cNvSpPr>
            <a:spLocks noGrp="1"/>
          </p:cNvSpPr>
          <p:nvPr>
            <p:ph type="ftr" sz="quarter" idx="3"/>
          </p:nvPr>
        </p:nvSpPr>
        <p:spPr>
          <a:xfrm>
            <a:off x="7239000" y="6329260"/>
            <a:ext cx="4114800" cy="254423"/>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en-US"/>
              <a:t>Oxford Economics</a:t>
            </a:r>
            <a:endParaRPr lang="en-US" dirty="0"/>
          </a:p>
        </p:txBody>
      </p:sp>
    </p:spTree>
    <p:extLst>
      <p:ext uri="{BB962C8B-B14F-4D97-AF65-F5344CB8AC3E}">
        <p14:creationId xmlns:p14="http://schemas.microsoft.com/office/powerpoint/2010/main" val="2853341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dt="0"/>
  <p:txStyles>
    <p:titleStyle>
      <a:lvl1pPr algn="l" defTabSz="685800" rtl="0" eaLnBrk="1" latinLnBrk="0" hangingPunct="1">
        <a:lnSpc>
          <a:spcPct val="90000"/>
        </a:lnSpc>
        <a:spcBef>
          <a:spcPct val="0"/>
        </a:spcBef>
        <a:buNone/>
        <a:defRPr sz="2400" b="1" kern="1200">
          <a:solidFill>
            <a:srgbClr val="003469"/>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22F9E6-727E-49B6-9AC3-1513F602714E}"/>
              </a:ext>
            </a:extLst>
          </p:cNvPr>
          <p:cNvSpPr>
            <a:spLocks noGrp="1"/>
          </p:cNvSpPr>
          <p:nvPr>
            <p:ph type="title"/>
          </p:nvPr>
        </p:nvSpPr>
        <p:spPr>
          <a:xfrm>
            <a:off x="914400" y="314075"/>
            <a:ext cx="10363200" cy="740664"/>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59811C-56BF-4EDD-98B5-08C451DA44BA}"/>
              </a:ext>
            </a:extLst>
          </p:cNvPr>
          <p:cNvSpPr>
            <a:spLocks noGrp="1"/>
          </p:cNvSpPr>
          <p:nvPr>
            <p:ph type="body" idx="1"/>
          </p:nvPr>
        </p:nvSpPr>
        <p:spPr>
          <a:xfrm>
            <a:off x="914400" y="1295401"/>
            <a:ext cx="10363200" cy="502920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78D95BE-311D-437F-9415-09B10FE4B6DB}"/>
              </a:ext>
            </a:extLst>
          </p:cNvPr>
          <p:cNvSpPr>
            <a:spLocks noGrp="1"/>
          </p:cNvSpPr>
          <p:nvPr>
            <p:ph type="dt" sz="half" idx="2"/>
          </p:nvPr>
        </p:nvSpPr>
        <p:spPr>
          <a:xfrm>
            <a:off x="4733851" y="6324600"/>
            <a:ext cx="2438400" cy="201168"/>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B8CDDAB3-5141-41AE-8D72-39B8E8FD7271}" type="datetimeFigureOut">
              <a:rPr lang="en-US" smtClean="0"/>
              <a:pPr/>
              <a:t>4/30/2019</a:t>
            </a:fld>
            <a:endParaRPr lang="en-US"/>
          </a:p>
        </p:txBody>
      </p:sp>
      <p:sp>
        <p:nvSpPr>
          <p:cNvPr id="5" name="Footer Placeholder 4">
            <a:extLst>
              <a:ext uri="{FF2B5EF4-FFF2-40B4-BE49-F238E27FC236}">
                <a16:creationId xmlns:a16="http://schemas.microsoft.com/office/drawing/2014/main" id="{8D7FBE27-321C-4D34-9E4D-5E0496F7CFC8}"/>
              </a:ext>
            </a:extLst>
          </p:cNvPr>
          <p:cNvSpPr>
            <a:spLocks noGrp="1"/>
          </p:cNvSpPr>
          <p:nvPr>
            <p:ph type="ftr" sz="quarter" idx="3"/>
          </p:nvPr>
        </p:nvSpPr>
        <p:spPr>
          <a:xfrm>
            <a:off x="7608187" y="6324600"/>
            <a:ext cx="3669413" cy="201168"/>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000E8A4-F7AC-4D29-BA4E-8A8AA8D7021E}"/>
              </a:ext>
            </a:extLst>
          </p:cNvPr>
          <p:cNvSpPr>
            <a:spLocks noGrp="1"/>
          </p:cNvSpPr>
          <p:nvPr>
            <p:ph type="sldNum" sz="quarter" idx="4"/>
          </p:nvPr>
        </p:nvSpPr>
        <p:spPr>
          <a:xfrm>
            <a:off x="914400" y="6324600"/>
            <a:ext cx="2743200" cy="201168"/>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fld id="{DF9FB02E-1259-4EDD-9A29-24CDD79ECBA2}" type="slidenum">
              <a:rPr lang="en-US" smtClean="0"/>
              <a:pPr/>
              <a:t>‹#›</a:t>
            </a:fld>
            <a:endParaRPr lang="en-US"/>
          </a:p>
        </p:txBody>
      </p:sp>
      <p:cxnSp>
        <p:nvCxnSpPr>
          <p:cNvPr id="8" name="Straight Connector 7">
            <a:extLst>
              <a:ext uri="{FF2B5EF4-FFF2-40B4-BE49-F238E27FC236}">
                <a16:creationId xmlns:a16="http://schemas.microsoft.com/office/drawing/2014/main" id="{896B0DE3-9FD5-424A-8263-33AA182B51AE}"/>
              </a:ext>
            </a:extLst>
          </p:cNvPr>
          <p:cNvCxnSpPr/>
          <p:nvPr userDrawn="1"/>
        </p:nvCxnSpPr>
        <p:spPr>
          <a:xfrm>
            <a:off x="914400" y="1059735"/>
            <a:ext cx="10363200" cy="0"/>
          </a:xfrm>
          <a:prstGeom prst="line">
            <a:avLst/>
          </a:prstGeom>
          <a:ln w="3175">
            <a:solidFill>
              <a:srgbClr val="0034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5614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l" defTabSz="685800" rtl="0" eaLnBrk="1" latinLnBrk="0" hangingPunct="1">
        <a:lnSpc>
          <a:spcPct val="90000"/>
        </a:lnSpc>
        <a:spcBef>
          <a:spcPct val="0"/>
        </a:spcBef>
        <a:buNone/>
        <a:defRPr sz="2400" b="1" kern="1200">
          <a:solidFill>
            <a:srgbClr val="003469"/>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76">
          <p15:clr>
            <a:srgbClr val="F26B43"/>
          </p15:clr>
        </p15:guide>
        <p15:guide id="2" pos="7104">
          <p15:clr>
            <a:srgbClr val="F26B43"/>
          </p15:clr>
        </p15:guide>
        <p15:guide id="3" orient="horz" pos="816">
          <p15:clr>
            <a:srgbClr val="F26B43"/>
          </p15:clr>
        </p15:guide>
        <p15:guide id="4" orient="horz" pos="398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7206" y="274638"/>
            <a:ext cx="7112001" cy="741362"/>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925689" y="1600203"/>
            <a:ext cx="10351912"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925690" y="6356353"/>
            <a:ext cx="2528711" cy="365125"/>
          </a:xfrm>
          <a:prstGeom prst="rect">
            <a:avLst/>
          </a:prstGeom>
        </p:spPr>
        <p:txBody>
          <a:bodyPr vert="horz" lIns="91440" tIns="45720" rIns="91440" bIns="45720" rtlCol="0" anchor="ctr"/>
          <a:lstStyle>
            <a:lvl1pPr algn="l">
              <a:defRPr sz="900" b="0" i="0">
                <a:solidFill>
                  <a:srgbClr val="17375E"/>
                </a:solidFill>
                <a:latin typeface="Arial" panose="020B0604020202020204" pitchFamily="34" charset="0"/>
                <a:cs typeface="Arial" panose="020B0604020202020204" pitchFamily="34" charset="0"/>
              </a:defRPr>
            </a:lvl1pPr>
          </a:lstStyle>
          <a:p>
            <a:fld id="{2E83F811-8A28-4CE5-8DDF-4B6BBA81317D}" type="datetime1">
              <a:rPr lang="en-US" smtClean="0"/>
              <a:pPr/>
              <a:t>4/30/2019</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b="0" i="0">
                <a:solidFill>
                  <a:srgbClr val="17375E"/>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37600" y="6356353"/>
            <a:ext cx="2641605" cy="365125"/>
          </a:xfrm>
          <a:prstGeom prst="rect">
            <a:avLst/>
          </a:prstGeom>
        </p:spPr>
        <p:txBody>
          <a:bodyPr vert="horz" lIns="91440" tIns="45720" rIns="91440" bIns="45720" rtlCol="0" anchor="ctr"/>
          <a:lstStyle>
            <a:lvl1pPr algn="r">
              <a:defRPr sz="900" b="0" i="0">
                <a:solidFill>
                  <a:srgbClr val="17375E"/>
                </a:solidFill>
                <a:latin typeface="Arial" panose="020B0604020202020204" pitchFamily="34" charset="0"/>
                <a:cs typeface="Arial" panose="020B0604020202020204" pitchFamily="34" charset="0"/>
              </a:defRPr>
            </a:lvl1pPr>
          </a:lstStyle>
          <a:p>
            <a:fld id="{A1228F20-9BE8-C549-B4DA-35384EC6BE1B}" type="slidenum">
              <a:rPr lang="en-US" smtClean="0"/>
              <a:pPr/>
              <a:t>‹#›</a:t>
            </a:fld>
            <a:endParaRPr lang="en-US" dirty="0"/>
          </a:p>
        </p:txBody>
      </p:sp>
      <p:pic>
        <p:nvPicPr>
          <p:cNvPr id="8" name="Picture 7">
            <a:extLst>
              <a:ext uri="{FF2B5EF4-FFF2-40B4-BE49-F238E27FC236}">
                <a16:creationId xmlns:a16="http://schemas.microsoft.com/office/drawing/2014/main" id="{AE625335-A41C-4003-B03A-AC6DCB2B8CBA}"/>
              </a:ext>
            </a:extLst>
          </p:cNvPr>
          <p:cNvPicPr>
            <a:picLocks noChangeAspect="1"/>
          </p:cNvPicPr>
          <p:nvPr userDrawn="1"/>
        </p:nvPicPr>
        <p:blipFill>
          <a:blip r:embed="rId7"/>
          <a:stretch>
            <a:fillRect/>
          </a:stretch>
        </p:blipFill>
        <p:spPr>
          <a:xfrm>
            <a:off x="812793" y="31704"/>
            <a:ext cx="2785187" cy="850932"/>
          </a:xfrm>
          <a:prstGeom prst="rect">
            <a:avLst/>
          </a:prstGeom>
        </p:spPr>
      </p:pic>
    </p:spTree>
    <p:extLst>
      <p:ext uri="{BB962C8B-B14F-4D97-AF65-F5344CB8AC3E}">
        <p14:creationId xmlns:p14="http://schemas.microsoft.com/office/powerpoint/2010/main" val="353182064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hf hdr="0" ftr="0" dt="0"/>
  <p:txStyles>
    <p:titleStyle>
      <a:lvl1pPr algn="r" defTabSz="342900" rtl="0" eaLnBrk="1" latinLnBrk="0" hangingPunct="1">
        <a:spcBef>
          <a:spcPct val="0"/>
        </a:spcBef>
        <a:buNone/>
        <a:defRPr sz="1350" b="1" i="0" kern="1200" cap="none" baseline="0">
          <a:solidFill>
            <a:srgbClr val="003469"/>
          </a:solidFill>
          <a:latin typeface="Arial" panose="020B0604020202020204" pitchFamily="34" charset="0"/>
          <a:ea typeface="+mj-ea"/>
          <a:cs typeface="+mj-cs"/>
        </a:defRPr>
      </a:lvl1pPr>
    </p:titleStyle>
    <p:bodyStyle>
      <a:lvl1pPr marL="257175" indent="-257175" algn="l" defTabSz="342900" rtl="0" eaLnBrk="1" latinLnBrk="0" hangingPunct="1">
        <a:spcBef>
          <a:spcPct val="20000"/>
        </a:spcBef>
        <a:buSzPct val="100000"/>
        <a:buFont typeface="Arial"/>
        <a:buChar char="•"/>
        <a:defRPr sz="1350" b="1" i="0" kern="1200" baseline="0">
          <a:solidFill>
            <a:srgbClr val="003469"/>
          </a:solidFill>
          <a:latin typeface="Arial" panose="020B0604020202020204" pitchFamily="34" charset="0"/>
          <a:ea typeface="+mn-ea"/>
          <a:cs typeface="+mn-cs"/>
        </a:defRPr>
      </a:lvl1pPr>
      <a:lvl2pPr marL="557213" indent="-214313" algn="l" defTabSz="342900" rtl="0" eaLnBrk="1" latinLnBrk="0" hangingPunct="1">
        <a:spcBef>
          <a:spcPct val="20000"/>
        </a:spcBef>
        <a:buSzPct val="100000"/>
        <a:buFont typeface="Arial"/>
        <a:buChar char="•"/>
        <a:defRPr sz="1350" b="1" i="0" kern="1200" baseline="0">
          <a:solidFill>
            <a:srgbClr val="003469"/>
          </a:solidFill>
          <a:latin typeface="Arial" panose="020B0604020202020204" pitchFamily="34" charset="0"/>
          <a:ea typeface="+mn-ea"/>
          <a:cs typeface="+mn-cs"/>
        </a:defRPr>
      </a:lvl2pPr>
      <a:lvl3pPr marL="857250" indent="-171450" algn="l" defTabSz="342900" rtl="0" eaLnBrk="1" latinLnBrk="0" hangingPunct="1">
        <a:spcBef>
          <a:spcPct val="20000"/>
        </a:spcBef>
        <a:buSzPct val="100000"/>
        <a:buFont typeface="Arial"/>
        <a:buChar char="•"/>
        <a:defRPr sz="1350" b="1" i="0" kern="1200" baseline="0">
          <a:solidFill>
            <a:srgbClr val="003469"/>
          </a:solidFill>
          <a:latin typeface="Arial" panose="020B0604020202020204" pitchFamily="34" charset="0"/>
          <a:ea typeface="+mn-ea"/>
          <a:cs typeface="+mn-cs"/>
        </a:defRPr>
      </a:lvl3pPr>
      <a:lvl4pPr marL="1200150" indent="-171450" algn="l" defTabSz="342900" rtl="0" eaLnBrk="1" latinLnBrk="0" hangingPunct="1">
        <a:spcBef>
          <a:spcPct val="20000"/>
        </a:spcBef>
        <a:buSzPct val="100000"/>
        <a:buFont typeface="Arial"/>
        <a:buChar char="•"/>
        <a:defRPr sz="1350" b="1" i="0" kern="1200" baseline="0">
          <a:solidFill>
            <a:srgbClr val="003469"/>
          </a:solidFill>
          <a:latin typeface="Arial" panose="020B0604020202020204" pitchFamily="34" charset="0"/>
          <a:ea typeface="+mn-ea"/>
          <a:cs typeface="+mn-cs"/>
        </a:defRPr>
      </a:lvl4pPr>
      <a:lvl5pPr marL="1543050" indent="-171450" algn="l" defTabSz="342900" rtl="0" eaLnBrk="1" latinLnBrk="0" hangingPunct="1">
        <a:spcBef>
          <a:spcPct val="20000"/>
        </a:spcBef>
        <a:buSzPct val="100000"/>
        <a:buFont typeface="Arial"/>
        <a:buChar char="•"/>
        <a:defRPr sz="1350" b="1" i="0" kern="1200" baseline="0">
          <a:solidFill>
            <a:srgbClr val="003469"/>
          </a:solidFill>
          <a:latin typeface="Arial" panose="020B060402020202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U:\USMacro\Chartbook\Consumer\us_consumer_conf.jpg"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file:///U:\USMacro\Chartbook\Labour_market\us_ahe_earn_3m.jpg"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file:///U:\USMacro\Chartbook\CHARTS\Chart_folder\US\Forecast_Charts\Inflation\us_pc_pccore_inflation.jpg" TargetMode="External"/><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688" y="1696554"/>
            <a:ext cx="10351912" cy="1470025"/>
          </a:xfrm>
        </p:spPr>
        <p:txBody>
          <a:bodyPr/>
          <a:lstStyle/>
          <a:p>
            <a:r>
              <a:rPr lang="en-US" dirty="0">
                <a:solidFill>
                  <a:schemeClr val="bg1"/>
                </a:solidFill>
                <a:cs typeface="Arial" panose="020B0604020202020204" pitchFamily="34" charset="0"/>
              </a:rPr>
              <a:t>	</a:t>
            </a:r>
            <a:br>
              <a:rPr lang="en-US" dirty="0">
                <a:solidFill>
                  <a:schemeClr val="bg1"/>
                </a:solidFill>
                <a:cs typeface="Arial" panose="020B0604020202020204" pitchFamily="34" charset="0"/>
              </a:rPr>
            </a:br>
            <a:r>
              <a:rPr lang="en-US" sz="2400" dirty="0">
                <a:solidFill>
                  <a:schemeClr val="bg1"/>
                </a:solidFill>
                <a:cs typeface="Arial" panose="020B0604020202020204" pitchFamily="34" charset="0"/>
              </a:rPr>
              <a:t>Performance and Prospects for Travel</a:t>
            </a:r>
          </a:p>
        </p:txBody>
      </p:sp>
      <p:sp>
        <p:nvSpPr>
          <p:cNvPr id="3" name="Subtitle 2"/>
          <p:cNvSpPr>
            <a:spLocks noGrp="1"/>
          </p:cNvSpPr>
          <p:nvPr>
            <p:ph type="subTitle" idx="1"/>
          </p:nvPr>
        </p:nvSpPr>
        <p:spPr>
          <a:xfrm>
            <a:off x="925688" y="3429000"/>
            <a:ext cx="3245096" cy="2209800"/>
          </a:xfrm>
        </p:spPr>
        <p:txBody>
          <a:bodyPr>
            <a:normAutofit/>
          </a:bodyPr>
          <a:lstStyle/>
          <a:p>
            <a:pPr algn="l"/>
            <a:r>
              <a:rPr lang="en-US" sz="1600" dirty="0">
                <a:solidFill>
                  <a:srgbClr val="FFFFFF"/>
                </a:solidFill>
                <a:cs typeface="Arial" panose="020B0604020202020204" pitchFamily="34" charset="0"/>
              </a:rPr>
              <a:t>Adam Sacks</a:t>
            </a:r>
          </a:p>
          <a:p>
            <a:pPr algn="l"/>
            <a:r>
              <a:rPr lang="en-US" sz="1600" dirty="0">
                <a:solidFill>
                  <a:srgbClr val="FFFFFF"/>
                </a:solidFill>
                <a:cs typeface="Arial" panose="020B0604020202020204" pitchFamily="34" charset="0"/>
              </a:rPr>
              <a:t>President</a:t>
            </a:r>
          </a:p>
          <a:p>
            <a:pPr algn="l"/>
            <a:r>
              <a:rPr lang="en-US" sz="1600" dirty="0">
                <a:solidFill>
                  <a:srgbClr val="FFFFFF"/>
                </a:solidFill>
                <a:cs typeface="Arial" panose="020B0604020202020204" pitchFamily="34" charset="0"/>
              </a:rPr>
              <a:t>Tourism Economics</a:t>
            </a:r>
          </a:p>
          <a:p>
            <a:pPr algn="l"/>
            <a:r>
              <a:rPr lang="en-US" sz="1600" dirty="0">
                <a:solidFill>
                  <a:srgbClr val="FFFFFF"/>
                </a:solidFill>
                <a:cs typeface="Arial" panose="020B0604020202020204" pitchFamily="34" charset="0"/>
              </a:rPr>
              <a:t>adam@tourismeconomics.com</a:t>
            </a:r>
          </a:p>
        </p:txBody>
      </p:sp>
      <p:sp>
        <p:nvSpPr>
          <p:cNvPr id="4" name="Subtitle 2"/>
          <p:cNvSpPr txBox="1">
            <a:spLocks/>
          </p:cNvSpPr>
          <p:nvPr/>
        </p:nvSpPr>
        <p:spPr>
          <a:xfrm>
            <a:off x="965200" y="6163579"/>
            <a:ext cx="5829300" cy="491885"/>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b="1" dirty="0">
                <a:solidFill>
                  <a:srgbClr val="17375E"/>
                </a:solidFill>
                <a:latin typeface="Arial" panose="020B0604020202020204" pitchFamily="34" charset="0"/>
                <a:cs typeface="Arial" panose="020B0604020202020204" pitchFamily="34" charset="0"/>
              </a:rPr>
              <a:t>May</a:t>
            </a: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2019</a:t>
            </a:r>
          </a:p>
        </p:txBody>
      </p:sp>
    </p:spTree>
    <p:extLst>
      <p:ext uri="{BB962C8B-B14F-4D97-AF65-F5344CB8AC3E}">
        <p14:creationId xmlns:p14="http://schemas.microsoft.com/office/powerpoint/2010/main" val="293546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D35A-8454-4022-A0DE-8A6EBEAD85F5}"/>
              </a:ext>
            </a:extLst>
          </p:cNvPr>
          <p:cNvSpPr>
            <a:spLocks noGrp="1"/>
          </p:cNvSpPr>
          <p:nvPr>
            <p:ph type="title"/>
          </p:nvPr>
        </p:nvSpPr>
        <p:spPr/>
        <p:txBody>
          <a:bodyPr/>
          <a:lstStyle/>
          <a:p>
            <a:r>
              <a:rPr lang="en-US" dirty="0"/>
              <a:t>Group demand: alive and kicking</a:t>
            </a:r>
          </a:p>
        </p:txBody>
      </p:sp>
      <p:pic>
        <p:nvPicPr>
          <p:cNvPr id="3" name="Picture 2">
            <a:extLst>
              <a:ext uri="{FF2B5EF4-FFF2-40B4-BE49-F238E27FC236}">
                <a16:creationId xmlns:a16="http://schemas.microsoft.com/office/drawing/2014/main" id="{0BA9BB48-2FD8-4A30-A910-BDB8F00AE87A}"/>
              </a:ext>
            </a:extLst>
          </p:cNvPr>
          <p:cNvPicPr>
            <a:picLocks noChangeAspect="1"/>
          </p:cNvPicPr>
          <p:nvPr/>
        </p:nvPicPr>
        <p:blipFill>
          <a:blip r:embed="rId2"/>
          <a:stretch>
            <a:fillRect/>
          </a:stretch>
        </p:blipFill>
        <p:spPr>
          <a:xfrm>
            <a:off x="2154044" y="1377036"/>
            <a:ext cx="7883913" cy="5038060"/>
          </a:xfrm>
          <a:prstGeom prst="rect">
            <a:avLst/>
          </a:prstGeom>
        </p:spPr>
      </p:pic>
      <p:sp>
        <p:nvSpPr>
          <p:cNvPr id="4" name="TextBox 3">
            <a:extLst>
              <a:ext uri="{FF2B5EF4-FFF2-40B4-BE49-F238E27FC236}">
                <a16:creationId xmlns:a16="http://schemas.microsoft.com/office/drawing/2014/main" id="{19A76362-0CFB-477D-B746-4256690987CD}"/>
              </a:ext>
            </a:extLst>
          </p:cNvPr>
          <p:cNvSpPr txBox="1"/>
          <p:nvPr/>
        </p:nvSpPr>
        <p:spPr>
          <a:xfrm>
            <a:off x="8260299" y="1460409"/>
            <a:ext cx="114157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 .70</a:t>
            </a:r>
          </a:p>
        </p:txBody>
      </p:sp>
    </p:spTree>
    <p:extLst>
      <p:ext uri="{BB962C8B-B14F-4D97-AF65-F5344CB8AC3E}">
        <p14:creationId xmlns:p14="http://schemas.microsoft.com/office/powerpoint/2010/main" val="343150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6D4F-D131-4BA8-9931-4F2156941F41}"/>
              </a:ext>
            </a:extLst>
          </p:cNvPr>
          <p:cNvSpPr>
            <a:spLocks noGrp="1"/>
          </p:cNvSpPr>
          <p:nvPr>
            <p:ph type="title"/>
          </p:nvPr>
        </p:nvSpPr>
        <p:spPr/>
        <p:txBody>
          <a:bodyPr/>
          <a:lstStyle/>
          <a:p>
            <a:r>
              <a:rPr lang="en-US" dirty="0"/>
              <a:t>The recovery has been won by transient demand</a:t>
            </a:r>
          </a:p>
        </p:txBody>
      </p:sp>
      <p:pic>
        <p:nvPicPr>
          <p:cNvPr id="4" name="Picture 3">
            <a:extLst>
              <a:ext uri="{FF2B5EF4-FFF2-40B4-BE49-F238E27FC236}">
                <a16:creationId xmlns:a16="http://schemas.microsoft.com/office/drawing/2014/main" id="{20F9CE7D-F45E-4F5F-A232-D26441F45BC3}"/>
              </a:ext>
            </a:extLst>
          </p:cNvPr>
          <p:cNvPicPr>
            <a:picLocks noChangeAspect="1"/>
          </p:cNvPicPr>
          <p:nvPr/>
        </p:nvPicPr>
        <p:blipFill>
          <a:blip r:embed="rId2"/>
          <a:stretch>
            <a:fillRect/>
          </a:stretch>
        </p:blipFill>
        <p:spPr>
          <a:xfrm>
            <a:off x="1966984" y="895112"/>
            <a:ext cx="8258033" cy="5370374"/>
          </a:xfrm>
          <a:prstGeom prst="rect">
            <a:avLst/>
          </a:prstGeom>
        </p:spPr>
      </p:pic>
    </p:spTree>
    <p:extLst>
      <p:ext uri="{BB962C8B-B14F-4D97-AF65-F5344CB8AC3E}">
        <p14:creationId xmlns:p14="http://schemas.microsoft.com/office/powerpoint/2010/main" val="3538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18DAAE-EF5D-4261-BEF9-2EBF04B4609C}"/>
              </a:ext>
            </a:extLst>
          </p:cNvPr>
          <p:cNvSpPr>
            <a:spLocks noGrp="1"/>
          </p:cNvSpPr>
          <p:nvPr>
            <p:ph type="title"/>
          </p:nvPr>
        </p:nvSpPr>
        <p:spPr/>
        <p:txBody>
          <a:bodyPr/>
          <a:lstStyle/>
          <a:p>
            <a:r>
              <a:rPr lang="en-US" dirty="0"/>
              <a:t>Weekends rule</a:t>
            </a:r>
          </a:p>
        </p:txBody>
      </p:sp>
      <p:pic>
        <p:nvPicPr>
          <p:cNvPr id="5" name="Picture 4" descr="A close up of a map&#10;&#10;Description automatically generated">
            <a:extLst>
              <a:ext uri="{FF2B5EF4-FFF2-40B4-BE49-F238E27FC236}">
                <a16:creationId xmlns:a16="http://schemas.microsoft.com/office/drawing/2014/main" id="{B6AD9E8E-A721-491D-A79D-C982F22A6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218" y="950446"/>
            <a:ext cx="6400813" cy="5486411"/>
          </a:xfrm>
          <a:prstGeom prst="rect">
            <a:avLst/>
          </a:prstGeom>
        </p:spPr>
      </p:pic>
    </p:spTree>
    <p:extLst>
      <p:ext uri="{BB962C8B-B14F-4D97-AF65-F5344CB8AC3E}">
        <p14:creationId xmlns:p14="http://schemas.microsoft.com/office/powerpoint/2010/main" val="307191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502C0C7-3346-4BA4-8FB7-506635EBBB69}"/>
              </a:ext>
            </a:extLst>
          </p:cNvPr>
          <p:cNvSpPr>
            <a:spLocks noGrp="1" noChangeArrowheads="1"/>
          </p:cNvSpPr>
          <p:nvPr>
            <p:ph type="title"/>
          </p:nvPr>
        </p:nvSpPr>
        <p:spPr/>
        <p:txBody>
          <a:bodyPr/>
          <a:lstStyle/>
          <a:p>
            <a:pPr eaLnBrk="1" hangingPunct="1"/>
            <a:r>
              <a:rPr lang="en-US" altLang="en-US"/>
              <a:t>Consumer confidence remains strong</a:t>
            </a:r>
          </a:p>
        </p:txBody>
      </p:sp>
      <p:pic>
        <p:nvPicPr>
          <p:cNvPr id="5" name="Picture 3" descr="U:\USMacro\Chartbook\Consumer\us_consumer_conf.jpg">
            <a:extLst>
              <a:ext uri="{FF2B5EF4-FFF2-40B4-BE49-F238E27FC236}">
                <a16:creationId xmlns:a16="http://schemas.microsoft.com/office/drawing/2014/main" id="{17BAE4D2-9E5E-4068-9E51-CF21F17D65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1520" y="917567"/>
            <a:ext cx="6699250"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5131EB1A-FEA6-4DBA-9255-69E51B7C7BF0}"/>
              </a:ext>
            </a:extLst>
          </p:cNvPr>
          <p:cNvSpPr txBox="1">
            <a:spLocks noChangeArrowheads="1"/>
          </p:cNvSpPr>
          <p:nvPr/>
        </p:nvSpPr>
        <p:spPr bwMode="auto">
          <a:xfrm>
            <a:off x="6258970" y="3514657"/>
            <a:ext cx="1301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100000"/>
              <a:buFont typeface="Arial" panose="020B0604020202020204" pitchFamily="34" charset="0"/>
              <a:buChar char="•"/>
              <a:defRPr b="1">
                <a:solidFill>
                  <a:srgbClr val="17375E"/>
                </a:solidFill>
                <a:latin typeface="Arial" panose="020B0604020202020204" pitchFamily="34" charset="0"/>
              </a:defRPr>
            </a:lvl1pPr>
            <a:lvl2pPr marL="742950" indent="-285750">
              <a:spcBef>
                <a:spcPct val="20000"/>
              </a:spcBef>
              <a:buSzPct val="100000"/>
              <a:buFont typeface="Arial" panose="020B0604020202020204" pitchFamily="34" charset="0"/>
              <a:buChar char="•"/>
              <a:defRPr b="1">
                <a:solidFill>
                  <a:srgbClr val="17375E"/>
                </a:solidFill>
                <a:latin typeface="Arial" panose="020B0604020202020204" pitchFamily="34" charset="0"/>
              </a:defRPr>
            </a:lvl2pPr>
            <a:lvl3pPr marL="11430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3pPr>
            <a:lvl4pPr marL="16002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4pPr>
            <a:lvl5pPr marL="20574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5pPr>
            <a:lvl6pPr marL="25146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6pPr>
            <a:lvl7pPr marL="29718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7pPr>
            <a:lvl8pPr marL="34290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8pPr>
            <a:lvl9pPr marL="38862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9pPr>
          </a:lstStyle>
          <a:p>
            <a:pPr>
              <a:spcBef>
                <a:spcPts val="600"/>
              </a:spcBef>
              <a:buSzTx/>
              <a:buFont typeface="Arial" panose="020B0604020202020204" pitchFamily="34" charset="0"/>
              <a:buNone/>
            </a:pPr>
            <a:r>
              <a:rPr lang="en-US" altLang="en-US" sz="1400" dirty="0">
                <a:latin typeface="Helvetica" panose="020B0604020202020204" pitchFamily="34" charset="0"/>
              </a:rPr>
              <a:t>Government shutdown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B51B252-8638-4D3C-B0E8-BF1DC0C6F502}"/>
              </a:ext>
            </a:extLst>
          </p:cNvPr>
          <p:cNvSpPr>
            <a:spLocks noGrp="1" noChangeArrowheads="1"/>
          </p:cNvSpPr>
          <p:nvPr>
            <p:ph type="title"/>
          </p:nvPr>
        </p:nvSpPr>
        <p:spPr/>
        <p:txBody>
          <a:bodyPr/>
          <a:lstStyle/>
          <a:p>
            <a:pPr eaLnBrk="1" hangingPunct="1"/>
            <a:r>
              <a:rPr lang="en-US" altLang="en-US"/>
              <a:t>Wage growth is firming “gradually”</a:t>
            </a:r>
          </a:p>
        </p:txBody>
      </p:sp>
      <p:pic>
        <p:nvPicPr>
          <p:cNvPr id="14340" name="Picture 2" descr="Z:\USMacro\Chartbook\Labour_market\us_ahe_earn_3m.jpg">
            <a:extLst>
              <a:ext uri="{FF2B5EF4-FFF2-40B4-BE49-F238E27FC236}">
                <a16:creationId xmlns:a16="http://schemas.microsoft.com/office/drawing/2014/main" id="{9A0BFC37-6B67-44D9-9770-674537BEED59}"/>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2480" y="957912"/>
            <a:ext cx="6014202" cy="477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B87BBEC1-36FC-4BBC-8236-13D7B7738AF7}"/>
              </a:ext>
            </a:extLst>
          </p:cNvPr>
          <p:cNvCxnSpPr>
            <a:cxnSpLocks/>
          </p:cNvCxnSpPr>
          <p:nvPr/>
        </p:nvCxnSpPr>
        <p:spPr>
          <a:xfrm flipV="1">
            <a:off x="5060238" y="3343103"/>
            <a:ext cx="1424538" cy="915271"/>
          </a:xfrm>
          <a:prstGeom prst="straightConnector1">
            <a:avLst/>
          </a:prstGeom>
          <a:ln>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100" dirty="0"/>
              <a:t>Where are we headed?</a:t>
            </a:r>
          </a:p>
        </p:txBody>
      </p:sp>
    </p:spTree>
    <p:extLst>
      <p:ext uri="{BB962C8B-B14F-4D97-AF65-F5344CB8AC3E}">
        <p14:creationId xmlns:p14="http://schemas.microsoft.com/office/powerpoint/2010/main" val="426584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531085F-E4A2-48BA-AFB7-D69A6C6D8AF3}"/>
              </a:ext>
            </a:extLst>
          </p:cNvPr>
          <p:cNvSpPr>
            <a:spLocks noGrp="1" noChangeArrowheads="1"/>
          </p:cNvSpPr>
          <p:nvPr>
            <p:ph type="title"/>
          </p:nvPr>
        </p:nvSpPr>
        <p:spPr>
          <a:xfrm>
            <a:off x="894842" y="283611"/>
            <a:ext cx="9773160" cy="648253"/>
          </a:xfrm>
        </p:spPr>
        <p:txBody>
          <a:bodyPr/>
          <a:lstStyle/>
          <a:p>
            <a:pPr eaLnBrk="1" hangingPunct="1"/>
            <a:r>
              <a:rPr lang="en-US" altLang="en-US" dirty="0">
                <a:solidFill>
                  <a:schemeClr val="tx2"/>
                </a:solidFill>
              </a:rPr>
              <a:t>US will be fastest G-7 economy in 2019… by wide margin!</a:t>
            </a:r>
          </a:p>
        </p:txBody>
      </p:sp>
      <p:pic>
        <p:nvPicPr>
          <p:cNvPr id="4" name="Picture 1">
            <a:extLst>
              <a:ext uri="{FF2B5EF4-FFF2-40B4-BE49-F238E27FC236}">
                <a16:creationId xmlns:a16="http://schemas.microsoft.com/office/drawing/2014/main" id="{70A32C2D-0DDE-4F5F-9C17-8D7102866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05" y="1081088"/>
            <a:ext cx="6449952" cy="514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68AD572-0F48-4D2B-A63C-F7A6C0D62507}"/>
              </a:ext>
            </a:extLst>
          </p:cNvPr>
          <p:cNvSpPr>
            <a:spLocks noGrp="1" noChangeArrowheads="1"/>
          </p:cNvSpPr>
          <p:nvPr>
            <p:ph type="title"/>
          </p:nvPr>
        </p:nvSpPr>
        <p:spPr>
          <a:xfrm>
            <a:off x="869864" y="242943"/>
            <a:ext cx="10201091" cy="741362"/>
          </a:xfrm>
        </p:spPr>
        <p:txBody>
          <a:bodyPr>
            <a:normAutofit/>
          </a:bodyPr>
          <a:lstStyle/>
          <a:p>
            <a:r>
              <a:rPr lang="en-US" altLang="en-US" dirty="0"/>
              <a:t>Trade war still seen as #1 risk followed by China, policy, markets</a:t>
            </a:r>
          </a:p>
        </p:txBody>
      </p:sp>
      <p:pic>
        <p:nvPicPr>
          <p:cNvPr id="12292" name="Picture 1">
            <a:extLst>
              <a:ext uri="{FF2B5EF4-FFF2-40B4-BE49-F238E27FC236}">
                <a16:creationId xmlns:a16="http://schemas.microsoft.com/office/drawing/2014/main" id="{BF02D790-21C8-4B67-8904-837B44321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09" y="1130300"/>
            <a:ext cx="6323758" cy="477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a:extLst>
              <a:ext uri="{FF2B5EF4-FFF2-40B4-BE49-F238E27FC236}">
                <a16:creationId xmlns:a16="http://schemas.microsoft.com/office/drawing/2014/main" id="{D5294650-564E-4C45-B48C-ADEC516F8D0B}"/>
              </a:ext>
            </a:extLst>
          </p:cNvPr>
          <p:cNvSpPr>
            <a:spLocks noGrp="1" noChangeArrowheads="1"/>
          </p:cNvSpPr>
          <p:nvPr>
            <p:ph type="title"/>
          </p:nvPr>
        </p:nvSpPr>
        <p:spPr>
          <a:xfrm>
            <a:off x="901116" y="343694"/>
            <a:ext cx="9876089" cy="533400"/>
          </a:xfrm>
        </p:spPr>
        <p:txBody>
          <a:bodyPr>
            <a:normAutofit/>
          </a:bodyPr>
          <a:lstStyle/>
          <a:p>
            <a:r>
              <a:rPr lang="en-US" altLang="en-US" dirty="0"/>
              <a:t>Tax cuts &amp; government spending boost is subsiding</a:t>
            </a:r>
          </a:p>
        </p:txBody>
      </p:sp>
      <p:sp>
        <p:nvSpPr>
          <p:cNvPr id="12292" name="Slide Number Placeholder 2">
            <a:extLst>
              <a:ext uri="{FF2B5EF4-FFF2-40B4-BE49-F238E27FC236}">
                <a16:creationId xmlns:a16="http://schemas.microsoft.com/office/drawing/2014/main" id="{0ECA29FC-AAA8-4D9A-8172-1CC95A9C620E}"/>
              </a:ext>
            </a:extLst>
          </p:cNvPr>
          <p:cNvSpPr>
            <a:spLocks noGrp="1"/>
          </p:cNvSpPr>
          <p:nvPr>
            <p:ph type="sldNum" sz="quarter" idx="12"/>
          </p:nvPr>
        </p:nvSpPr>
        <p:spPr bwMode="auto">
          <a:xfrm>
            <a:off x="3271838" y="6356351"/>
            <a:ext cx="11303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SzPct val="100000"/>
              <a:buFont typeface="Arial" panose="020B0604020202020204" pitchFamily="34" charset="0"/>
              <a:buChar char="•"/>
              <a:defRPr b="1">
                <a:solidFill>
                  <a:srgbClr val="17375E"/>
                </a:solidFill>
                <a:latin typeface="Arial" panose="020B0604020202020204" pitchFamily="34" charset="0"/>
              </a:defRPr>
            </a:lvl1pPr>
            <a:lvl2pPr marL="742950" indent="-285750">
              <a:spcBef>
                <a:spcPct val="20000"/>
              </a:spcBef>
              <a:buSzPct val="100000"/>
              <a:buFont typeface="Arial" panose="020B0604020202020204" pitchFamily="34" charset="0"/>
              <a:buChar char="•"/>
              <a:defRPr b="1">
                <a:solidFill>
                  <a:srgbClr val="17375E"/>
                </a:solidFill>
                <a:latin typeface="Arial" panose="020B0604020202020204" pitchFamily="34" charset="0"/>
              </a:defRPr>
            </a:lvl2pPr>
            <a:lvl3pPr marL="11430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3pPr>
            <a:lvl4pPr marL="16002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4pPr>
            <a:lvl5pPr marL="20574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5pPr>
            <a:lvl6pPr marL="25146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6pPr>
            <a:lvl7pPr marL="29718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7pPr>
            <a:lvl8pPr marL="34290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8pPr>
            <a:lvl9pPr marL="38862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rPr>
              <a:t> </a:t>
            </a:r>
          </a:p>
        </p:txBody>
      </p:sp>
      <p:pic>
        <p:nvPicPr>
          <p:cNvPr id="6" name="Picture 2">
            <a:extLst>
              <a:ext uri="{FF2B5EF4-FFF2-40B4-BE49-F238E27FC236}">
                <a16:creationId xmlns:a16="http://schemas.microsoft.com/office/drawing/2014/main" id="{A608F487-0138-4937-8692-BBB8F7BCAD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800" y="1140843"/>
            <a:ext cx="6073775"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033C-8A82-4328-ABAE-FE8724B563E1}"/>
              </a:ext>
            </a:extLst>
          </p:cNvPr>
          <p:cNvSpPr>
            <a:spLocks noGrp="1"/>
          </p:cNvSpPr>
          <p:nvPr>
            <p:ph type="title"/>
          </p:nvPr>
        </p:nvSpPr>
        <p:spPr>
          <a:xfrm>
            <a:off x="919289" y="252483"/>
            <a:ext cx="9592755" cy="741362"/>
          </a:xfrm>
        </p:spPr>
        <p:txBody>
          <a:bodyPr rtlCol="0">
            <a:normAutofit/>
          </a:bodyPr>
          <a:lstStyle/>
          <a:p>
            <a:pPr>
              <a:defRPr/>
            </a:pPr>
            <a:r>
              <a:rPr lang="en-US" dirty="0">
                <a:solidFill>
                  <a:schemeClr val="tx2">
                    <a:lumMod val="75000"/>
                  </a:schemeClr>
                </a:solidFill>
              </a:rPr>
              <a:t>Business investment poised to cool</a:t>
            </a:r>
          </a:p>
        </p:txBody>
      </p:sp>
      <p:sp>
        <p:nvSpPr>
          <p:cNvPr id="4" name="TextBox 1">
            <a:extLst>
              <a:ext uri="{FF2B5EF4-FFF2-40B4-BE49-F238E27FC236}">
                <a16:creationId xmlns:a16="http://schemas.microsoft.com/office/drawing/2014/main" id="{659C0580-A1B6-4BC3-916F-5D8C36263D1A}"/>
              </a:ext>
            </a:extLst>
          </p:cNvPr>
          <p:cNvSpPr txBox="1">
            <a:spLocks noChangeArrowheads="1"/>
          </p:cNvSpPr>
          <p:nvPr/>
        </p:nvSpPr>
        <p:spPr bwMode="auto">
          <a:xfrm>
            <a:off x="7085377" y="1189831"/>
            <a:ext cx="484381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marL="457200" indent="-457200">
              <a:spcBef>
                <a:spcPct val="20000"/>
              </a:spcBef>
              <a:buSzPct val="100000"/>
              <a:buFont typeface="Arial" panose="020B0604020202020204" pitchFamily="34" charset="0"/>
              <a:buChar char="•"/>
              <a:defRPr b="1">
                <a:solidFill>
                  <a:srgbClr val="17375E"/>
                </a:solidFill>
                <a:latin typeface="Arial" panose="020B0604020202020204" pitchFamily="34" charset="0"/>
              </a:defRPr>
            </a:lvl1pPr>
            <a:lvl2pPr marL="742950" indent="-285750">
              <a:spcBef>
                <a:spcPct val="20000"/>
              </a:spcBef>
              <a:buSzPct val="100000"/>
              <a:buFont typeface="Arial" panose="020B0604020202020204" pitchFamily="34" charset="0"/>
              <a:buChar char="•"/>
              <a:defRPr b="1">
                <a:solidFill>
                  <a:srgbClr val="17375E"/>
                </a:solidFill>
                <a:latin typeface="Arial" panose="020B0604020202020204" pitchFamily="34" charset="0"/>
              </a:defRPr>
            </a:lvl2pPr>
            <a:lvl3pPr marL="11430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3pPr>
            <a:lvl4pPr marL="16002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4pPr>
            <a:lvl5pPr marL="20574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5pPr>
            <a:lvl6pPr marL="25146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6pPr>
            <a:lvl7pPr marL="29718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7pPr>
            <a:lvl8pPr marL="34290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8pPr>
            <a:lvl9pPr marL="38862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9pPr>
          </a:lstStyle>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rPr>
              <a:t>Domestic demand </a:t>
            </a: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sym typeface="Wingdings" panose="05000000000000000000" pitchFamily="2" charset="2"/>
              </a:rPr>
              <a:t>              </a:t>
            </a:r>
            <a:r>
              <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sym typeface="Wingdings" panose="05000000000000000000" pitchFamily="2" charset="2"/>
              </a:rPr>
              <a:t>moderating</a:t>
            </a:r>
            <a:endPar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endPar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rPr>
              <a:t>Tax incentives &amp; deregulation </a:t>
            </a: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sym typeface="Wingdings" panose="05000000000000000000" pitchFamily="2" charset="2"/>
              </a:rPr>
              <a:t> </a:t>
            </a:r>
            <a:r>
              <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sym typeface="Wingdings" panose="05000000000000000000" pitchFamily="2" charset="2"/>
              </a:rPr>
              <a:t>diminishing boost</a:t>
            </a: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endPar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rPr>
              <a:t>Financial conditions </a:t>
            </a: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sym typeface="Wingdings" panose="05000000000000000000" pitchFamily="2" charset="2"/>
              </a:rPr>
              <a:t>      </a:t>
            </a:r>
            <a:r>
              <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sym typeface="Wingdings" panose="05000000000000000000" pitchFamily="2" charset="2"/>
              </a:rPr>
              <a:t>tightening</a:t>
            </a:r>
            <a:endPar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endPar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rPr>
              <a:t>Global growth </a:t>
            </a:r>
            <a:r>
              <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sym typeface="Wingdings" panose="05000000000000000000" pitchFamily="2" charset="2"/>
              </a:rPr>
              <a:t>                     </a:t>
            </a:r>
            <a:r>
              <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sym typeface="Wingdings" panose="05000000000000000000" pitchFamily="2" charset="2"/>
              </a:rPr>
              <a:t>slowing</a:t>
            </a:r>
            <a:endParaRPr kumimoji="0" lang="en-US" altLang="en-US" sz="2000" b="1" i="0" u="none" strike="noStrike" kern="1200" cap="none" spc="0" normalizeH="0" baseline="0" noProof="0" dirty="0">
              <a:ln>
                <a:noFill/>
              </a:ln>
              <a:solidFill>
                <a:srgbClr val="FF0000"/>
              </a:solidFill>
              <a:effectLst/>
              <a:uLnTx/>
              <a:uFillTx/>
              <a:latin typeface="Helvetica" panose="020B0604020202020204" pitchFamily="34" charset="0"/>
              <a:ea typeface="+mn-ea"/>
              <a:cs typeface="+mn-cs"/>
            </a:endParaRPr>
          </a:p>
          <a:p>
            <a:pPr marL="457200" marR="0" lvl="0" indent="-457200" algn="l" defTabSz="457200" rtl="0" eaLnBrk="1" fontAlgn="auto" latinLnBrk="0" hangingPunct="1">
              <a:lnSpc>
                <a:spcPct val="100000"/>
              </a:lnSpc>
              <a:spcBef>
                <a:spcPts val="600"/>
              </a:spcBef>
              <a:spcAft>
                <a:spcPts val="0"/>
              </a:spcAft>
              <a:buClrTx/>
              <a:buSzTx/>
              <a:buFont typeface="Calibri" panose="020F0502020204030204" pitchFamily="34" charset="0"/>
              <a:buAutoNum type="arabicPeriod"/>
              <a:tabLst/>
              <a:defRPr/>
            </a:pPr>
            <a:endPar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endParaRPr>
          </a:p>
          <a:p>
            <a:pPr marL="0" marR="0" lvl="0" indent="0" algn="l" defTabSz="4572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altLang="en-US" sz="2000" b="1" i="0" u="none" strike="noStrike" kern="1200" cap="none" spc="0" normalizeH="0" baseline="0" noProof="0" dirty="0">
              <a:ln>
                <a:noFill/>
              </a:ln>
              <a:solidFill>
                <a:srgbClr val="17375E"/>
              </a:solidFill>
              <a:effectLst/>
              <a:uLnTx/>
              <a:uFillTx/>
              <a:latin typeface="Helvetica" panose="020B0604020202020204" pitchFamily="34" charset="0"/>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784BA105-EFF1-49B5-BC04-FA361EFBF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89" y="1142995"/>
            <a:ext cx="5486411" cy="45720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0D12-BC68-4842-B1A7-6A0E290DE0C8}"/>
              </a:ext>
            </a:extLst>
          </p:cNvPr>
          <p:cNvSpPr>
            <a:spLocks noGrp="1"/>
          </p:cNvSpPr>
          <p:nvPr>
            <p:ph type="title"/>
          </p:nvPr>
        </p:nvSpPr>
        <p:spPr/>
        <p:txBody>
          <a:bodyPr/>
          <a:lstStyle/>
          <a:p>
            <a:r>
              <a:rPr lang="en-US" dirty="0"/>
              <a:t>Let’s pose some questions</a:t>
            </a:r>
          </a:p>
        </p:txBody>
      </p:sp>
      <p:graphicFrame>
        <p:nvGraphicFramePr>
          <p:cNvPr id="4" name="Content Placeholder 5">
            <a:extLst>
              <a:ext uri="{FF2B5EF4-FFF2-40B4-BE49-F238E27FC236}">
                <a16:creationId xmlns:a16="http://schemas.microsoft.com/office/drawing/2014/main" id="{EECCA215-A963-4E96-BB9F-4AEA58BFA244}"/>
              </a:ext>
            </a:extLst>
          </p:cNvPr>
          <p:cNvGraphicFramePr>
            <a:graphicFrameLocks/>
          </p:cNvGraphicFramePr>
          <p:nvPr>
            <p:extLst>
              <p:ext uri="{D42A27DB-BD31-4B8C-83A1-F6EECF244321}">
                <p14:modId xmlns:p14="http://schemas.microsoft.com/office/powerpoint/2010/main" val="2987678988"/>
              </p:ext>
            </p:extLst>
          </p:nvPr>
        </p:nvGraphicFramePr>
        <p:xfrm>
          <a:off x="2214035" y="1591737"/>
          <a:ext cx="7763935" cy="2104854"/>
        </p:xfrm>
        <a:graphic>
          <a:graphicData uri="http://schemas.openxmlformats.org/drawingml/2006/table">
            <a:tbl>
              <a:tblPr firstRow="1" bandRow="1">
                <a:tableStyleId>{5C22544A-7EE6-4342-B048-85BDC9FD1C3A}</a:tableStyleId>
              </a:tblPr>
              <a:tblGrid>
                <a:gridCol w="1931871">
                  <a:extLst>
                    <a:ext uri="{9D8B030D-6E8A-4147-A177-3AD203B41FA5}">
                      <a16:colId xmlns:a16="http://schemas.microsoft.com/office/drawing/2014/main" val="20000"/>
                    </a:ext>
                  </a:extLst>
                </a:gridCol>
                <a:gridCol w="5832064">
                  <a:extLst>
                    <a:ext uri="{9D8B030D-6E8A-4147-A177-3AD203B41FA5}">
                      <a16:colId xmlns:a16="http://schemas.microsoft.com/office/drawing/2014/main" val="20001"/>
                    </a:ext>
                  </a:extLst>
                </a:gridCol>
              </a:tblGrid>
              <a:tr h="653998">
                <a:tc rowSpan="3">
                  <a:txBody>
                    <a:bodyPr/>
                    <a:lstStyle/>
                    <a:p>
                      <a:pPr algn="ctr"/>
                      <a:r>
                        <a:rPr lang="en-US" sz="1800" b="1" dirty="0">
                          <a:solidFill>
                            <a:schemeClr val="bg1"/>
                          </a:solidFill>
                          <a:latin typeface="Arial" panose="020B0604020202020204" pitchFamily="34" charset="0"/>
                          <a:cs typeface="Arial" panose="020B0604020202020204" pitchFamily="34" charset="0"/>
                        </a:rPr>
                        <a:t>Outline</a:t>
                      </a:r>
                    </a:p>
                  </a:txBody>
                  <a:tcPr anchor="ct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ADDC"/>
                    </a:solidFill>
                  </a:tcPr>
                </a:tc>
                <a:tc>
                  <a:txBody>
                    <a:bodyPr/>
                    <a:lstStyle/>
                    <a:p>
                      <a:pPr marL="0" marR="0" lvl="2"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1" kern="1200" dirty="0">
                          <a:solidFill>
                            <a:schemeClr val="dk1"/>
                          </a:solidFill>
                          <a:latin typeface="Arial" panose="020B0604020202020204" pitchFamily="34" charset="0"/>
                          <a:ea typeface="+mn-ea"/>
                          <a:cs typeface="Arial" panose="020B0604020202020204" pitchFamily="34" charset="0"/>
                        </a:rPr>
                        <a:t>What’s happening now?</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0CDC9"/>
                    </a:solidFill>
                  </a:tcPr>
                </a:tc>
                <a:extLst>
                  <a:ext uri="{0D108BD9-81ED-4DB2-BD59-A6C34878D82A}">
                    <a16:rowId xmlns:a16="http://schemas.microsoft.com/office/drawing/2014/main" val="10000"/>
                  </a:ext>
                </a:extLst>
              </a:tr>
              <a:tr h="708480">
                <a:tc vMerge="1">
                  <a:txBody>
                    <a:bodyPr/>
                    <a:lstStyle/>
                    <a:p>
                      <a:endParaRPr lang="en-US"/>
                    </a:p>
                  </a:txBody>
                  <a:tcPr>
                    <a:lnT w="76200" cap="flat" cmpd="sng" algn="ctr">
                      <a:solidFill>
                        <a:schemeClr val="bg1"/>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dk1"/>
                          </a:solidFill>
                          <a:latin typeface="Arial" panose="020B0604020202020204" pitchFamily="34" charset="0"/>
                          <a:ea typeface="+mn-ea"/>
                          <a:cs typeface="Arial" panose="020B0604020202020204" pitchFamily="34" charset="0"/>
                        </a:rPr>
                        <a:t>Where are we headed?</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0CDC9"/>
                    </a:solidFill>
                  </a:tcPr>
                </a:tc>
                <a:extLst>
                  <a:ext uri="{0D108BD9-81ED-4DB2-BD59-A6C34878D82A}">
                    <a16:rowId xmlns:a16="http://schemas.microsoft.com/office/drawing/2014/main" val="2192399716"/>
                  </a:ext>
                </a:extLst>
              </a:tr>
              <a:tr h="742376">
                <a:tc vMerge="1">
                  <a:txBody>
                    <a:bodyPr/>
                    <a:lstStyle/>
                    <a:p>
                      <a:endParaRPr lang="en-US" dirty="0">
                        <a:solidFill>
                          <a:schemeClr val="bg1"/>
                        </a:solidFill>
                      </a:endParaRPr>
                    </a:p>
                  </a:txBody>
                  <a:tcPr>
                    <a:lnR w="571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solidFill>
                  </a:tcPr>
                </a:tc>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dk1"/>
                          </a:solidFill>
                          <a:latin typeface="Arial" panose="020B0604020202020204" pitchFamily="34" charset="0"/>
                          <a:ea typeface="+mn-ea"/>
                          <a:cs typeface="Arial" panose="020B0604020202020204" pitchFamily="34" charset="0"/>
                        </a:rPr>
                        <a:t>What should be done?</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0CDC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7437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9C14A145-0E1A-47D7-8EF0-7CCF4E1DB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226" y="1060201"/>
            <a:ext cx="6400813" cy="5212090"/>
          </a:xfrm>
          <a:prstGeom prst="rect">
            <a:avLst/>
          </a:prstGeom>
        </p:spPr>
      </p:pic>
      <p:sp>
        <p:nvSpPr>
          <p:cNvPr id="4" name="Title 1">
            <a:extLst>
              <a:ext uri="{FF2B5EF4-FFF2-40B4-BE49-F238E27FC236}">
                <a16:creationId xmlns:a16="http://schemas.microsoft.com/office/drawing/2014/main" id="{72EE1A22-CD70-40BB-99D9-CC98360241F5}"/>
              </a:ext>
            </a:extLst>
          </p:cNvPr>
          <p:cNvSpPr>
            <a:spLocks noGrp="1" noChangeArrowheads="1"/>
          </p:cNvSpPr>
          <p:nvPr>
            <p:ph type="title"/>
          </p:nvPr>
        </p:nvSpPr>
        <p:spPr>
          <a:xfrm>
            <a:off x="885062" y="227593"/>
            <a:ext cx="9116190" cy="741362"/>
          </a:xfrm>
        </p:spPr>
        <p:txBody>
          <a:bodyPr/>
          <a:lstStyle/>
          <a:p>
            <a:r>
              <a:rPr lang="en-US" altLang="en-US" dirty="0"/>
              <a:t>Business confidence still high, but off its highs</a:t>
            </a:r>
          </a:p>
        </p:txBody>
      </p:sp>
    </p:spTree>
    <p:extLst>
      <p:ext uri="{BB962C8B-B14F-4D97-AF65-F5344CB8AC3E}">
        <p14:creationId xmlns:p14="http://schemas.microsoft.com/office/powerpoint/2010/main" val="1196242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8033C-8A82-4328-ABAE-FE8724B563E1}"/>
              </a:ext>
            </a:extLst>
          </p:cNvPr>
          <p:cNvSpPr>
            <a:spLocks noGrp="1"/>
          </p:cNvSpPr>
          <p:nvPr>
            <p:ph type="title"/>
          </p:nvPr>
        </p:nvSpPr>
        <p:spPr>
          <a:xfrm>
            <a:off x="865503" y="213363"/>
            <a:ext cx="9661212" cy="741362"/>
          </a:xfrm>
        </p:spPr>
        <p:txBody>
          <a:bodyPr rtlCol="0">
            <a:normAutofit/>
          </a:bodyPr>
          <a:lstStyle/>
          <a:p>
            <a:pPr>
              <a:defRPr/>
            </a:pPr>
            <a:r>
              <a:rPr lang="en-US" dirty="0"/>
              <a:t>Headline inflation below 2%, while core at Fed target</a:t>
            </a:r>
            <a:endParaRPr lang="en-US" dirty="0">
              <a:solidFill>
                <a:schemeClr val="tx2">
                  <a:lumMod val="75000"/>
                </a:schemeClr>
              </a:solidFill>
            </a:endParaRPr>
          </a:p>
        </p:txBody>
      </p:sp>
      <p:pic>
        <p:nvPicPr>
          <p:cNvPr id="40964" name="Picture 3" descr="U:\USMacro\Chartbook\CHARTS\Chart_folder\US\Forecast_Charts\Inflation\us_pc_pccore_inflation.jpg">
            <a:extLst>
              <a:ext uri="{FF2B5EF4-FFF2-40B4-BE49-F238E27FC236}">
                <a16:creationId xmlns:a16="http://schemas.microsoft.com/office/drawing/2014/main" id="{AF7C0D32-EEAF-468C-8B80-A96C7548267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5974" y="930275"/>
            <a:ext cx="581297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A93D36E-1B69-47E3-AF1B-47198AAC345F}"/>
              </a:ext>
            </a:extLst>
          </p:cNvPr>
          <p:cNvSpPr>
            <a:spLocks noGrp="1" noChangeArrowheads="1"/>
          </p:cNvSpPr>
          <p:nvPr>
            <p:ph type="title"/>
          </p:nvPr>
        </p:nvSpPr>
        <p:spPr>
          <a:xfrm>
            <a:off x="883404" y="322693"/>
            <a:ext cx="9425822" cy="533400"/>
          </a:xfrm>
        </p:spPr>
        <p:txBody>
          <a:bodyPr/>
          <a:lstStyle/>
          <a:p>
            <a:pPr>
              <a:defRPr/>
            </a:pPr>
            <a:r>
              <a:rPr lang="en-US" altLang="en-US" dirty="0"/>
              <a:t>Leading travel indicators: cautionary but not alarming</a:t>
            </a:r>
          </a:p>
        </p:txBody>
      </p:sp>
      <p:pic>
        <p:nvPicPr>
          <p:cNvPr id="99331" name="Content Placeholder 4">
            <a:extLst>
              <a:ext uri="{FF2B5EF4-FFF2-40B4-BE49-F238E27FC236}">
                <a16:creationId xmlns:a16="http://schemas.microsoft.com/office/drawing/2014/main" id="{BB8F7E7B-7130-4124-B1C8-8CF4130CA1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7975" y="1047751"/>
            <a:ext cx="6496050" cy="5159375"/>
          </a:xfrm>
        </p:spPr>
      </p:pic>
      <p:pic>
        <p:nvPicPr>
          <p:cNvPr id="2" name="Picture 1">
            <a:extLst>
              <a:ext uri="{FF2B5EF4-FFF2-40B4-BE49-F238E27FC236}">
                <a16:creationId xmlns:a16="http://schemas.microsoft.com/office/drawing/2014/main" id="{4B18E82A-FF74-444F-A1B5-6D71D7701649}"/>
              </a:ext>
            </a:extLst>
          </p:cNvPr>
          <p:cNvPicPr>
            <a:picLocks noChangeAspect="1"/>
          </p:cNvPicPr>
          <p:nvPr/>
        </p:nvPicPr>
        <p:blipFill>
          <a:blip r:embed="rId3"/>
          <a:stretch>
            <a:fillRect/>
          </a:stretch>
        </p:blipFill>
        <p:spPr>
          <a:xfrm>
            <a:off x="975773" y="1101000"/>
            <a:ext cx="6804376" cy="4927768"/>
          </a:xfrm>
          <a:prstGeom prst="rect">
            <a:avLst/>
          </a:prstGeom>
        </p:spPr>
      </p:pic>
    </p:spTree>
    <p:extLst>
      <p:ext uri="{BB962C8B-B14F-4D97-AF65-F5344CB8AC3E}">
        <p14:creationId xmlns:p14="http://schemas.microsoft.com/office/powerpoint/2010/main" val="354593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B9C9BB9-8431-485D-8E8E-7DBA60E49551}"/>
              </a:ext>
            </a:extLst>
          </p:cNvPr>
          <p:cNvSpPr>
            <a:spLocks noGrp="1" noChangeArrowheads="1"/>
          </p:cNvSpPr>
          <p:nvPr>
            <p:ph type="title"/>
          </p:nvPr>
        </p:nvSpPr>
        <p:spPr>
          <a:xfrm>
            <a:off x="945212" y="428625"/>
            <a:ext cx="8949902" cy="381000"/>
          </a:xfrm>
        </p:spPr>
        <p:txBody>
          <a:bodyPr>
            <a:normAutofit fontScale="90000"/>
          </a:bodyPr>
          <a:lstStyle/>
          <a:p>
            <a:pPr eaLnBrk="1" hangingPunct="1"/>
            <a:r>
              <a:rPr lang="en-US" altLang="en-US" dirty="0"/>
              <a:t>Air travel bookings remain steady </a:t>
            </a:r>
          </a:p>
        </p:txBody>
      </p:sp>
      <p:pic>
        <p:nvPicPr>
          <p:cNvPr id="3" name="Picture 2">
            <a:extLst>
              <a:ext uri="{FF2B5EF4-FFF2-40B4-BE49-F238E27FC236}">
                <a16:creationId xmlns:a16="http://schemas.microsoft.com/office/drawing/2014/main" id="{9C272D78-AD6B-4463-9271-487A8A622225}"/>
              </a:ext>
            </a:extLst>
          </p:cNvPr>
          <p:cNvPicPr>
            <a:picLocks noChangeAspect="1"/>
          </p:cNvPicPr>
          <p:nvPr/>
        </p:nvPicPr>
        <p:blipFill>
          <a:blip r:embed="rId2"/>
          <a:stretch>
            <a:fillRect/>
          </a:stretch>
        </p:blipFill>
        <p:spPr>
          <a:xfrm>
            <a:off x="1016553" y="1032070"/>
            <a:ext cx="7379532" cy="5341468"/>
          </a:xfrm>
          <a:prstGeom prst="rect">
            <a:avLst/>
          </a:prstGeom>
        </p:spPr>
      </p:pic>
    </p:spTree>
    <p:extLst>
      <p:ext uri="{BB962C8B-B14F-4D97-AF65-F5344CB8AC3E}">
        <p14:creationId xmlns:p14="http://schemas.microsoft.com/office/powerpoint/2010/main" val="198567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044106-41A8-4A62-AFC0-0BA02AEB479C}"/>
              </a:ext>
            </a:extLst>
          </p:cNvPr>
          <p:cNvPicPr>
            <a:picLocks noChangeAspect="1"/>
          </p:cNvPicPr>
          <p:nvPr/>
        </p:nvPicPr>
        <p:blipFill>
          <a:blip r:embed="rId2"/>
          <a:stretch>
            <a:fillRect/>
          </a:stretch>
        </p:blipFill>
        <p:spPr>
          <a:xfrm>
            <a:off x="668502" y="947479"/>
            <a:ext cx="7373044" cy="5335001"/>
          </a:xfrm>
          <a:prstGeom prst="rect">
            <a:avLst/>
          </a:prstGeom>
        </p:spPr>
      </p:pic>
      <p:sp>
        <p:nvSpPr>
          <p:cNvPr id="35842" name="Title 1">
            <a:extLst>
              <a:ext uri="{FF2B5EF4-FFF2-40B4-BE49-F238E27FC236}">
                <a16:creationId xmlns:a16="http://schemas.microsoft.com/office/drawing/2014/main" id="{BB9C9BB9-8431-485D-8E8E-7DBA60E49551}"/>
              </a:ext>
            </a:extLst>
          </p:cNvPr>
          <p:cNvSpPr>
            <a:spLocks noGrp="1" noChangeArrowheads="1"/>
          </p:cNvSpPr>
          <p:nvPr>
            <p:ph type="title"/>
          </p:nvPr>
        </p:nvSpPr>
        <p:spPr>
          <a:xfrm>
            <a:off x="945212" y="428625"/>
            <a:ext cx="8949902" cy="381000"/>
          </a:xfrm>
        </p:spPr>
        <p:txBody>
          <a:bodyPr>
            <a:normAutofit fontScale="90000"/>
          </a:bodyPr>
          <a:lstStyle/>
          <a:p>
            <a:pPr eaLnBrk="1" hangingPunct="1"/>
            <a:r>
              <a:rPr lang="en-US" altLang="en-US" dirty="0"/>
              <a:t>And vacation intentions are on the upswing</a:t>
            </a:r>
          </a:p>
        </p:txBody>
      </p:sp>
      <p:sp>
        <p:nvSpPr>
          <p:cNvPr id="5" name="Oval 4">
            <a:extLst>
              <a:ext uri="{FF2B5EF4-FFF2-40B4-BE49-F238E27FC236}">
                <a16:creationId xmlns:a16="http://schemas.microsoft.com/office/drawing/2014/main" id="{EA34B259-4A4F-4F7C-AF0B-613D5978802B}"/>
              </a:ext>
            </a:extLst>
          </p:cNvPr>
          <p:cNvSpPr/>
          <p:nvPr/>
        </p:nvSpPr>
        <p:spPr>
          <a:xfrm>
            <a:off x="1543851" y="2725804"/>
            <a:ext cx="1638468" cy="6503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25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the slowdown is underway</a:t>
            </a:r>
          </a:p>
        </p:txBody>
      </p:sp>
      <p:pic>
        <p:nvPicPr>
          <p:cNvPr id="4" name="Picture 3">
            <a:extLst>
              <a:ext uri="{FF2B5EF4-FFF2-40B4-BE49-F238E27FC236}">
                <a16:creationId xmlns:a16="http://schemas.microsoft.com/office/drawing/2014/main" id="{7E65627C-C0F7-4001-ABCD-D9671019AE50}"/>
              </a:ext>
            </a:extLst>
          </p:cNvPr>
          <p:cNvPicPr>
            <a:picLocks noChangeAspect="1"/>
          </p:cNvPicPr>
          <p:nvPr/>
        </p:nvPicPr>
        <p:blipFill>
          <a:blip r:embed="rId2"/>
          <a:stretch>
            <a:fillRect/>
          </a:stretch>
        </p:blipFill>
        <p:spPr>
          <a:xfrm>
            <a:off x="1086395" y="1072133"/>
            <a:ext cx="6668691" cy="4937479"/>
          </a:xfrm>
          <a:prstGeom prst="rect">
            <a:avLst/>
          </a:prstGeom>
        </p:spPr>
      </p:pic>
    </p:spTree>
    <p:extLst>
      <p:ext uri="{BB962C8B-B14F-4D97-AF65-F5344CB8AC3E}">
        <p14:creationId xmlns:p14="http://schemas.microsoft.com/office/powerpoint/2010/main" val="207774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100" dirty="0"/>
              <a:t>What SHOULD be Done?</a:t>
            </a:r>
          </a:p>
        </p:txBody>
      </p:sp>
    </p:spTree>
    <p:extLst>
      <p:ext uri="{BB962C8B-B14F-4D97-AF65-F5344CB8AC3E}">
        <p14:creationId xmlns:p14="http://schemas.microsoft.com/office/powerpoint/2010/main" val="65286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Hotel demand is setting new norms (and trending upward)</a:t>
            </a:r>
          </a:p>
        </p:txBody>
      </p:sp>
      <p:pic>
        <p:nvPicPr>
          <p:cNvPr id="4" name="Picture 3">
            <a:extLst>
              <a:ext uri="{FF2B5EF4-FFF2-40B4-BE49-F238E27FC236}">
                <a16:creationId xmlns:a16="http://schemas.microsoft.com/office/drawing/2014/main" id="{411690E1-9968-4B7A-BB31-68B49D38A82B}"/>
              </a:ext>
            </a:extLst>
          </p:cNvPr>
          <p:cNvPicPr>
            <a:picLocks noChangeAspect="1"/>
          </p:cNvPicPr>
          <p:nvPr/>
        </p:nvPicPr>
        <p:blipFill>
          <a:blip r:embed="rId2"/>
          <a:stretch>
            <a:fillRect/>
          </a:stretch>
        </p:blipFill>
        <p:spPr>
          <a:xfrm>
            <a:off x="868385" y="1014984"/>
            <a:ext cx="7021580" cy="5190222"/>
          </a:xfrm>
          <a:prstGeom prst="rect">
            <a:avLst/>
          </a:prstGeom>
        </p:spPr>
      </p:pic>
    </p:spTree>
    <p:extLst>
      <p:ext uri="{BB962C8B-B14F-4D97-AF65-F5344CB8AC3E}">
        <p14:creationId xmlns:p14="http://schemas.microsoft.com/office/powerpoint/2010/main" val="287229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7244-20B5-46FF-9B96-15B56E2B4662}"/>
              </a:ext>
            </a:extLst>
          </p:cNvPr>
          <p:cNvSpPr>
            <a:spLocks noGrp="1"/>
          </p:cNvSpPr>
          <p:nvPr>
            <p:ph type="title"/>
          </p:nvPr>
        </p:nvSpPr>
        <p:spPr/>
        <p:txBody>
          <a:bodyPr/>
          <a:lstStyle/>
          <a:p>
            <a:r>
              <a:rPr lang="en-US" dirty="0"/>
              <a:t>Travel continues to gain American wallet share</a:t>
            </a:r>
          </a:p>
        </p:txBody>
      </p:sp>
      <p:pic>
        <p:nvPicPr>
          <p:cNvPr id="3" name="Picture 2">
            <a:extLst>
              <a:ext uri="{FF2B5EF4-FFF2-40B4-BE49-F238E27FC236}">
                <a16:creationId xmlns:a16="http://schemas.microsoft.com/office/drawing/2014/main" id="{C05E4B5B-57BB-41CF-B7B8-011760DB5C2E}"/>
              </a:ext>
            </a:extLst>
          </p:cNvPr>
          <p:cNvPicPr>
            <a:picLocks noChangeAspect="1"/>
          </p:cNvPicPr>
          <p:nvPr/>
        </p:nvPicPr>
        <p:blipFill>
          <a:blip r:embed="rId2"/>
          <a:stretch>
            <a:fillRect/>
          </a:stretch>
        </p:blipFill>
        <p:spPr>
          <a:xfrm>
            <a:off x="939370" y="1238245"/>
            <a:ext cx="7804582" cy="5064332"/>
          </a:xfrm>
          <a:prstGeom prst="rect">
            <a:avLst/>
          </a:prstGeom>
        </p:spPr>
      </p:pic>
    </p:spTree>
    <p:extLst>
      <p:ext uri="{BB962C8B-B14F-4D97-AF65-F5344CB8AC3E}">
        <p14:creationId xmlns:p14="http://schemas.microsoft.com/office/powerpoint/2010/main" val="2266286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p:cNvSpPr>
          <p:nvPr>
            <p:ph type="title"/>
          </p:nvPr>
        </p:nvSpPr>
        <p:spPr>
          <a:xfrm>
            <a:off x="835090" y="260648"/>
            <a:ext cx="10877534" cy="504056"/>
          </a:xfrm>
          <a:prstGeom prst="rect">
            <a:avLst/>
          </a:prstGeom>
          <a:solidFill>
            <a:schemeClr val="bg1"/>
          </a:solidFill>
        </p:spPr>
        <p:txBody>
          <a:bodyPr>
            <a:noAutofit/>
          </a:bodyPr>
          <a:lstStyle/>
          <a:p>
            <a:r>
              <a:rPr lang="en-US" dirty="0"/>
              <a:t>Hospitality</a:t>
            </a:r>
            <a:r>
              <a:rPr lang="en-US" sz="2400" dirty="0"/>
              <a:t> has led total job growth in 95 of the top 100 US cities</a:t>
            </a:r>
            <a:endParaRPr sz="2400" dirty="0"/>
          </a:p>
        </p:txBody>
      </p:sp>
      <p:pic>
        <p:nvPicPr>
          <p:cNvPr id="2" name="Picture 1">
            <a:extLst>
              <a:ext uri="{FF2B5EF4-FFF2-40B4-BE49-F238E27FC236}">
                <a16:creationId xmlns:a16="http://schemas.microsoft.com/office/drawing/2014/main" id="{12628CBF-F1EA-40E7-8831-A7D9255C181E}"/>
              </a:ext>
            </a:extLst>
          </p:cNvPr>
          <p:cNvPicPr>
            <a:picLocks noChangeAspect="1"/>
          </p:cNvPicPr>
          <p:nvPr/>
        </p:nvPicPr>
        <p:blipFill>
          <a:blip r:embed="rId2"/>
          <a:stretch>
            <a:fillRect/>
          </a:stretch>
        </p:blipFill>
        <p:spPr>
          <a:xfrm>
            <a:off x="684736" y="1028669"/>
            <a:ext cx="7379532" cy="5351168"/>
          </a:xfrm>
          <a:prstGeom prst="rect">
            <a:avLst/>
          </a:prstGeom>
        </p:spPr>
      </p:pic>
      <p:sp>
        <p:nvSpPr>
          <p:cNvPr id="6" name="TextBox 10">
            <a:extLst>
              <a:ext uri="{FF2B5EF4-FFF2-40B4-BE49-F238E27FC236}">
                <a16:creationId xmlns:a16="http://schemas.microsoft.com/office/drawing/2014/main" id="{5511A84D-388D-4173-88DB-E72E71B5F90B}"/>
              </a:ext>
            </a:extLst>
          </p:cNvPr>
          <p:cNvSpPr txBox="1">
            <a:spLocks noChangeArrowheads="1"/>
          </p:cNvSpPr>
          <p:nvPr/>
        </p:nvSpPr>
        <p:spPr bwMode="auto">
          <a:xfrm>
            <a:off x="8304244" y="1259633"/>
            <a:ext cx="25472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marL="285750" indent="-285750">
              <a:spcBef>
                <a:spcPct val="20000"/>
              </a:spcBef>
              <a:buSzPct val="100000"/>
              <a:buFont typeface="Arial" panose="020B0604020202020204" pitchFamily="34" charset="0"/>
              <a:buChar char="•"/>
              <a:defRPr b="1">
                <a:solidFill>
                  <a:srgbClr val="17375E"/>
                </a:solidFill>
                <a:latin typeface="Arial" panose="020B0604020202020204" pitchFamily="34" charset="0"/>
              </a:defRPr>
            </a:lvl1pPr>
            <a:lvl2pPr marL="742950" indent="-285750">
              <a:spcBef>
                <a:spcPct val="20000"/>
              </a:spcBef>
              <a:buSzPct val="100000"/>
              <a:buFont typeface="Arial" panose="020B0604020202020204" pitchFamily="34" charset="0"/>
              <a:buChar char="•"/>
              <a:defRPr b="1">
                <a:solidFill>
                  <a:srgbClr val="17375E"/>
                </a:solidFill>
                <a:latin typeface="Arial" panose="020B0604020202020204" pitchFamily="34" charset="0"/>
              </a:defRPr>
            </a:lvl2pPr>
            <a:lvl3pPr marL="11430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3pPr>
            <a:lvl4pPr marL="16002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4pPr>
            <a:lvl5pPr marL="2057400" indent="-228600">
              <a:spcBef>
                <a:spcPct val="20000"/>
              </a:spcBef>
              <a:buSzPct val="100000"/>
              <a:buFont typeface="Arial" panose="020B0604020202020204" pitchFamily="34" charset="0"/>
              <a:buChar char="•"/>
              <a:defRPr b="1">
                <a:solidFill>
                  <a:srgbClr val="17375E"/>
                </a:solidFill>
                <a:latin typeface="Arial" panose="020B0604020202020204" pitchFamily="34" charset="0"/>
              </a:defRPr>
            </a:lvl5pPr>
            <a:lvl6pPr marL="25146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6pPr>
            <a:lvl7pPr marL="29718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7pPr>
            <a:lvl8pPr marL="34290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8pPr>
            <a:lvl9pPr marL="3886200" indent="-228600" defTabSz="457200" eaLnBrk="0" fontAlgn="base" hangingPunct="0">
              <a:spcBef>
                <a:spcPct val="20000"/>
              </a:spcBef>
              <a:spcAft>
                <a:spcPct val="0"/>
              </a:spcAft>
              <a:buSzPct val="100000"/>
              <a:buFont typeface="Arial" panose="020B0604020202020204" pitchFamily="34" charset="0"/>
              <a:buChar char="•"/>
              <a:defRPr b="1">
                <a:solidFill>
                  <a:srgbClr val="17375E"/>
                </a:solidFill>
                <a:latin typeface="Arial" panose="020B0604020202020204" pitchFamily="34" charset="0"/>
              </a:defRPr>
            </a:lvl9pPr>
          </a:lstStyle>
          <a:p>
            <a:pPr eaLnBrk="0" fontAlgn="base" hangingPunct="0">
              <a:spcBef>
                <a:spcPts val="600"/>
              </a:spcBef>
              <a:spcAft>
                <a:spcPct val="0"/>
              </a:spcAft>
              <a:buSzTx/>
              <a:defRPr/>
            </a:pPr>
            <a:r>
              <a:rPr lang="en-US" altLang="en-US" sz="1600" b="0" dirty="0">
                <a:latin typeface="Helvetica" panose="020B0604020202020204" pitchFamily="34" charset="0"/>
              </a:rPr>
              <a:t>$3.5 billion in KC visitor spending</a:t>
            </a:r>
          </a:p>
          <a:p>
            <a:pPr eaLnBrk="0" fontAlgn="base" hangingPunct="0">
              <a:spcBef>
                <a:spcPts val="600"/>
              </a:spcBef>
              <a:spcAft>
                <a:spcPct val="0"/>
              </a:spcAft>
              <a:buSzTx/>
              <a:defRPr/>
            </a:pPr>
            <a:r>
              <a:rPr lang="en-US" altLang="en-US" sz="1600" b="0" dirty="0">
                <a:latin typeface="Helvetica" panose="020B0604020202020204" pitchFamily="34" charset="0"/>
              </a:rPr>
              <a:t>48,000 jobs</a:t>
            </a:r>
          </a:p>
          <a:p>
            <a:pPr eaLnBrk="0" fontAlgn="base" hangingPunct="0">
              <a:spcBef>
                <a:spcPts val="600"/>
              </a:spcBef>
              <a:spcAft>
                <a:spcPct val="0"/>
              </a:spcAft>
              <a:buSzTx/>
              <a:defRPr/>
            </a:pPr>
            <a:r>
              <a:rPr lang="en-US" altLang="en-US" sz="1600" b="0" dirty="0">
                <a:latin typeface="Helvetica" panose="020B0604020202020204" pitchFamily="34" charset="0"/>
              </a:rPr>
              <a:t>Tax generation saves KC households $550 a year</a:t>
            </a:r>
          </a:p>
        </p:txBody>
      </p:sp>
    </p:spTree>
    <p:extLst>
      <p:ext uri="{BB962C8B-B14F-4D97-AF65-F5344CB8AC3E}">
        <p14:creationId xmlns:p14="http://schemas.microsoft.com/office/powerpoint/2010/main" val="35213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noFill/>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100" dirty="0"/>
              <a:t>What’s happening now?</a:t>
            </a:r>
          </a:p>
        </p:txBody>
      </p:sp>
    </p:spTree>
    <p:extLst>
      <p:ext uri="{BB962C8B-B14F-4D97-AF65-F5344CB8AC3E}">
        <p14:creationId xmlns:p14="http://schemas.microsoft.com/office/powerpoint/2010/main" val="1942973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Cabarrus County is leading NC employment growth</a:t>
            </a:r>
          </a:p>
        </p:txBody>
      </p:sp>
      <p:pic>
        <p:nvPicPr>
          <p:cNvPr id="7" name="Picture 6">
            <a:extLst>
              <a:ext uri="{FF2B5EF4-FFF2-40B4-BE49-F238E27FC236}">
                <a16:creationId xmlns:a16="http://schemas.microsoft.com/office/drawing/2014/main" id="{342F0E8D-7315-45F6-B56B-F69ACA24F20E}"/>
              </a:ext>
            </a:extLst>
          </p:cNvPr>
          <p:cNvPicPr>
            <a:picLocks noChangeAspect="1"/>
          </p:cNvPicPr>
          <p:nvPr/>
        </p:nvPicPr>
        <p:blipFill>
          <a:blip r:embed="rId2"/>
          <a:stretch>
            <a:fillRect/>
          </a:stretch>
        </p:blipFill>
        <p:spPr>
          <a:xfrm>
            <a:off x="847693" y="1014984"/>
            <a:ext cx="7376288" cy="5338234"/>
          </a:xfrm>
          <a:prstGeom prst="rect">
            <a:avLst/>
          </a:prstGeom>
        </p:spPr>
      </p:pic>
    </p:spTree>
    <p:extLst>
      <p:ext uri="{BB962C8B-B14F-4D97-AF65-F5344CB8AC3E}">
        <p14:creationId xmlns:p14="http://schemas.microsoft.com/office/powerpoint/2010/main" val="3729945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Visitor economy is driving employment growth</a:t>
            </a:r>
          </a:p>
        </p:txBody>
      </p:sp>
      <p:pic>
        <p:nvPicPr>
          <p:cNvPr id="5" name="Picture 4">
            <a:extLst>
              <a:ext uri="{FF2B5EF4-FFF2-40B4-BE49-F238E27FC236}">
                <a16:creationId xmlns:a16="http://schemas.microsoft.com/office/drawing/2014/main" id="{6ED4D0D8-D920-4D61-ADC5-1411CB23F481}"/>
              </a:ext>
            </a:extLst>
          </p:cNvPr>
          <p:cNvPicPr>
            <a:picLocks noChangeAspect="1"/>
          </p:cNvPicPr>
          <p:nvPr/>
        </p:nvPicPr>
        <p:blipFill>
          <a:blip r:embed="rId2"/>
          <a:stretch>
            <a:fillRect/>
          </a:stretch>
        </p:blipFill>
        <p:spPr>
          <a:xfrm>
            <a:off x="883856" y="1059517"/>
            <a:ext cx="7376288" cy="5338234"/>
          </a:xfrm>
          <a:prstGeom prst="rect">
            <a:avLst/>
          </a:prstGeom>
        </p:spPr>
      </p:pic>
    </p:spTree>
    <p:extLst>
      <p:ext uri="{BB962C8B-B14F-4D97-AF65-F5344CB8AC3E}">
        <p14:creationId xmlns:p14="http://schemas.microsoft.com/office/powerpoint/2010/main" val="276954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Visitor economy income is driving local economy</a:t>
            </a:r>
          </a:p>
        </p:txBody>
      </p:sp>
      <p:pic>
        <p:nvPicPr>
          <p:cNvPr id="4" name="Picture 3">
            <a:extLst>
              <a:ext uri="{FF2B5EF4-FFF2-40B4-BE49-F238E27FC236}">
                <a16:creationId xmlns:a16="http://schemas.microsoft.com/office/drawing/2014/main" id="{3FAF485D-A348-45E8-81FA-71814F68EC02}"/>
              </a:ext>
            </a:extLst>
          </p:cNvPr>
          <p:cNvPicPr>
            <a:picLocks noChangeAspect="1"/>
          </p:cNvPicPr>
          <p:nvPr/>
        </p:nvPicPr>
        <p:blipFill>
          <a:blip r:embed="rId2"/>
          <a:stretch>
            <a:fillRect/>
          </a:stretch>
        </p:blipFill>
        <p:spPr>
          <a:xfrm>
            <a:off x="852859" y="1014984"/>
            <a:ext cx="7376288" cy="5338234"/>
          </a:xfrm>
          <a:prstGeom prst="rect">
            <a:avLst/>
          </a:prstGeom>
        </p:spPr>
      </p:pic>
    </p:spTree>
    <p:extLst>
      <p:ext uri="{BB962C8B-B14F-4D97-AF65-F5344CB8AC3E}">
        <p14:creationId xmlns:p14="http://schemas.microsoft.com/office/powerpoint/2010/main" val="114071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57943" y="372688"/>
            <a:ext cx="9710057" cy="463550"/>
          </a:xfrm>
        </p:spPr>
        <p:txBody>
          <a:bodyPr/>
          <a:lstStyle/>
          <a:p>
            <a:r>
              <a:rPr lang="en-GB" altLang="en-US"/>
              <a:t>The need for destination promotion</a:t>
            </a:r>
          </a:p>
        </p:txBody>
      </p:sp>
      <p:graphicFrame>
        <p:nvGraphicFramePr>
          <p:cNvPr id="6" name="Content Placeholder 5"/>
          <p:cNvGraphicFramePr>
            <a:graphicFrameLocks/>
          </p:cNvGraphicFramePr>
          <p:nvPr>
            <p:extLst>
              <p:ext uri="{D42A27DB-BD31-4B8C-83A1-F6EECF244321}">
                <p14:modId xmlns:p14="http://schemas.microsoft.com/office/powerpoint/2010/main" val="672076263"/>
              </p:ext>
            </p:extLst>
          </p:nvPr>
        </p:nvGraphicFramePr>
        <p:xfrm>
          <a:off x="1981200" y="1429883"/>
          <a:ext cx="8229600" cy="3800475"/>
        </p:xfrm>
        <a:graphic>
          <a:graphicData uri="http://schemas.openxmlformats.org/drawingml/2006/table">
            <a:tbl>
              <a:tblPr firstRow="1" bandRow="1">
                <a:tableStyleId>{5C22544A-7EE6-4342-B048-85BDC9FD1C3A}</a:tableStyleId>
              </a:tblPr>
              <a:tblGrid>
                <a:gridCol w="748787">
                  <a:extLst>
                    <a:ext uri="{9D8B030D-6E8A-4147-A177-3AD203B41FA5}">
                      <a16:colId xmlns:a16="http://schemas.microsoft.com/office/drawing/2014/main" val="20000"/>
                    </a:ext>
                  </a:extLst>
                </a:gridCol>
                <a:gridCol w="3358732">
                  <a:extLst>
                    <a:ext uri="{9D8B030D-6E8A-4147-A177-3AD203B41FA5}">
                      <a16:colId xmlns:a16="http://schemas.microsoft.com/office/drawing/2014/main" val="20001"/>
                    </a:ext>
                  </a:extLst>
                </a:gridCol>
                <a:gridCol w="4122081">
                  <a:extLst>
                    <a:ext uri="{9D8B030D-6E8A-4147-A177-3AD203B41FA5}">
                      <a16:colId xmlns:a16="http://schemas.microsoft.com/office/drawing/2014/main" val="20002"/>
                    </a:ext>
                  </a:extLst>
                </a:gridCol>
              </a:tblGrid>
              <a:tr h="7821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latin typeface="Arial" panose="020B0604020202020204" pitchFamily="34" charset="0"/>
                        <a:cs typeface="Arial" panose="020B0604020202020204" pitchFamily="34" charset="0"/>
                      </a:endParaRPr>
                    </a:p>
                  </a:txBody>
                  <a:tcPr marT="45732" marB="45732"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Challenge</a:t>
                      </a:r>
                    </a:p>
                  </a:txBody>
                  <a:tcPr marT="45732" marB="45732"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panose="020B0604020202020204" pitchFamily="34" charset="0"/>
                          <a:cs typeface="Arial" panose="020B0604020202020204" pitchFamily="34" charset="0"/>
                        </a:rPr>
                        <a:t>Solution: </a:t>
                      </a:r>
                      <a:br>
                        <a:rPr lang="en-US" sz="1800" b="1" dirty="0">
                          <a:solidFill>
                            <a:schemeClr val="bg1"/>
                          </a:solidFill>
                          <a:latin typeface="Arial" panose="020B0604020202020204" pitchFamily="34" charset="0"/>
                          <a:cs typeface="Arial" panose="020B0604020202020204" pitchFamily="34" charset="0"/>
                        </a:rPr>
                      </a:br>
                      <a:r>
                        <a:rPr lang="en-US" sz="1800" b="1" dirty="0">
                          <a:solidFill>
                            <a:schemeClr val="bg1"/>
                          </a:solidFill>
                          <a:latin typeface="Arial" panose="020B0604020202020204" pitchFamily="34" charset="0"/>
                          <a:cs typeface="Arial" panose="020B0604020202020204" pitchFamily="34" charset="0"/>
                        </a:rPr>
                        <a:t>Destination Promotion</a:t>
                      </a:r>
                    </a:p>
                  </a:txBody>
                  <a:tcPr marT="45732" marB="45732"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646343">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1</a:t>
                      </a:r>
                    </a:p>
                  </a:txBody>
                  <a:tcPr marT="45732" marB="45732"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The primary motivator of a trip is usually the experience of a destination</a:t>
                      </a:r>
                      <a:r>
                        <a:rPr lang="en-US" sz="1800" b="1" kern="1200" baseline="0" dirty="0">
                          <a:solidFill>
                            <a:schemeClr val="tx1"/>
                          </a:solidFill>
                          <a:latin typeface="Arial" panose="020B0604020202020204" pitchFamily="34" charset="0"/>
                          <a:ea typeface="+mn-ea"/>
                          <a:cs typeface="Arial" panose="020B0604020202020204" pitchFamily="34" charset="0"/>
                        </a:rPr>
                        <a:t>, not just one business</a:t>
                      </a:r>
                      <a:endParaRPr lang="en-US" sz="1800" b="1" kern="1200" dirty="0">
                        <a:solidFill>
                          <a:schemeClr val="tx1"/>
                        </a:solidFill>
                        <a:latin typeface="Arial" panose="020B0604020202020204" pitchFamily="34" charset="0"/>
                        <a:ea typeface="+mn-ea"/>
                        <a:cs typeface="Arial" panose="020B0604020202020204" pitchFamily="34" charset="0"/>
                      </a:endParaRPr>
                    </a:p>
                  </a:txBody>
                  <a:tcPr marL="137160" marR="137160" marT="137195" marB="13719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Articulates the brand message that is consistent with consumer motivations</a:t>
                      </a:r>
                    </a:p>
                  </a:txBody>
                  <a:tcPr marL="137160" marR="137160" marT="137195" marB="13719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371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2</a:t>
                      </a:r>
                    </a:p>
                  </a:txBody>
                  <a:tcPr marT="45732" marB="45732"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Effective marketing requires scale to reach potential visitors</a:t>
                      </a:r>
                    </a:p>
                  </a:txBody>
                  <a:tcPr marL="137160" marR="137160" marT="137195" marB="13719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Arial" panose="020B0604020202020204" pitchFamily="34" charset="0"/>
                          <a:ea typeface="+mn-ea"/>
                          <a:cs typeface="Arial" panose="020B0604020202020204" pitchFamily="34" charset="0"/>
                        </a:rPr>
                        <a:t>Pools sustained resources to provide the economies of scale and marketing infrastructure required to generate impact </a:t>
                      </a:r>
                    </a:p>
                  </a:txBody>
                  <a:tcPr marL="137160" marR="137160" marT="137195" marB="13719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2042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58416" y="209549"/>
            <a:ext cx="7859628" cy="681524"/>
          </a:xfrm>
        </p:spPr>
        <p:txBody>
          <a:bodyPr/>
          <a:lstStyle/>
          <a:p>
            <a:r>
              <a:rPr lang="en-GB" altLang="en-US" dirty="0"/>
              <a:t>The “catalytic” role of destination marketing</a:t>
            </a:r>
          </a:p>
        </p:txBody>
      </p:sp>
      <p:pic>
        <p:nvPicPr>
          <p:cNvPr id="57348" name="Picture 7" descr="D:\data\projects\Engine Multiclient\Infographic_ImpactsOfDestinationPromotion_HiResCMYK.jpg"/>
          <p:cNvPicPr>
            <a:picLocks noChangeAspect="1" noChangeArrowheads="1"/>
          </p:cNvPicPr>
          <p:nvPr/>
        </p:nvPicPr>
        <p:blipFill>
          <a:blip r:embed="rId2" cstate="print">
            <a:extLst>
              <a:ext uri="{28A0092B-C50C-407E-A947-70E740481C1C}">
                <a14:useLocalDpi xmlns:a14="http://schemas.microsoft.com/office/drawing/2010/main" val="0"/>
              </a:ext>
            </a:extLst>
          </a:blip>
          <a:srcRect l="6250" t="8749" r="5833" b="8888"/>
          <a:stretch>
            <a:fillRect/>
          </a:stretch>
        </p:blipFill>
        <p:spPr bwMode="auto">
          <a:xfrm>
            <a:off x="3071813" y="1052514"/>
            <a:ext cx="56880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67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26C72B-552B-420B-81DC-8455295F9170}"/>
              </a:ext>
            </a:extLst>
          </p:cNvPr>
          <p:cNvSpPr>
            <a:spLocks noGrp="1"/>
          </p:cNvSpPr>
          <p:nvPr>
            <p:ph type="title"/>
          </p:nvPr>
        </p:nvSpPr>
        <p:spPr/>
        <p:txBody>
          <a:bodyPr/>
          <a:lstStyle/>
          <a:p>
            <a:r>
              <a:rPr lang="en-US" dirty="0"/>
              <a:t>In the words of economic development heads</a:t>
            </a:r>
          </a:p>
        </p:txBody>
      </p:sp>
      <p:sp>
        <p:nvSpPr>
          <p:cNvPr id="8" name="Text Placeholder 4">
            <a:extLst>
              <a:ext uri="{FF2B5EF4-FFF2-40B4-BE49-F238E27FC236}">
                <a16:creationId xmlns:a16="http://schemas.microsoft.com/office/drawing/2014/main" id="{B422CED0-E54C-4D06-9997-CEA427F18DBC}"/>
              </a:ext>
            </a:extLst>
          </p:cNvPr>
          <p:cNvSpPr txBox="1">
            <a:spLocks/>
          </p:cNvSpPr>
          <p:nvPr/>
        </p:nvSpPr>
        <p:spPr>
          <a:xfrm>
            <a:off x="810525" y="1016000"/>
            <a:ext cx="10492857" cy="1325638"/>
          </a:xfrm>
          <a:prstGeom prst="rect">
            <a:avLst/>
          </a:prstGeom>
          <a:solidFill>
            <a:schemeClr val="bg1">
              <a:lumMod val="85000"/>
            </a:schemeClr>
          </a:solidFill>
        </p:spPr>
        <p:txBody>
          <a:bodyPr vert="horz" lIns="91440" tIns="45720" rIns="91440" bIns="45720" rtlCol="0" anchor="ctr"/>
          <a:lstStyle>
            <a:defPPr>
              <a:defRPr lang="en-US"/>
            </a:defPPr>
            <a:lvl1pPr marL="0" algn="l" defTabSz="457200" rtl="0" eaLnBrk="1" latinLnBrk="0" hangingPunct="1">
              <a:defRPr sz="1200" b="0" i="0" kern="1200">
                <a:solidFill>
                  <a:schemeClr val="bg1">
                    <a:lumMod val="6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defRPr/>
            </a:pPr>
            <a:r>
              <a:rPr lang="en-US" altLang="en-US" sz="1800" i="1" dirty="0">
                <a:solidFill>
                  <a:srgbClr val="002060"/>
                </a:solidFill>
                <a:ea typeface="Cambria" pitchFamily="18" charset="0"/>
                <a:cs typeface="Times New Roman" pitchFamily="18" charset="0"/>
              </a:rPr>
              <a:t>“Air service is profoundly important to corporate investment and location decisions… This is one of tourism’s most significant contributions since the levels of air service at New Orleans far exceed what local demand could support.”</a:t>
            </a:r>
          </a:p>
          <a:p>
            <a:pPr>
              <a:spcBef>
                <a:spcPct val="0"/>
              </a:spcBef>
              <a:defRPr/>
            </a:pPr>
            <a:endParaRPr lang="en-US" altLang="en-US" sz="1000" dirty="0">
              <a:solidFill>
                <a:schemeClr val="tx1"/>
              </a:solidFill>
              <a:ea typeface="Cambria" pitchFamily="18" charset="0"/>
              <a:cs typeface="Times New Roman" pitchFamily="18" charset="0"/>
            </a:endParaRPr>
          </a:p>
          <a:p>
            <a:pPr>
              <a:spcBef>
                <a:spcPct val="0"/>
              </a:spcBef>
              <a:defRPr/>
            </a:pPr>
            <a:r>
              <a:rPr lang="en-US" altLang="en-US" sz="1000" dirty="0">
                <a:solidFill>
                  <a:schemeClr val="tx1"/>
                </a:solidFill>
                <a:ea typeface="Cambria" pitchFamily="18" charset="0"/>
                <a:cs typeface="Times New Roman" pitchFamily="18" charset="0"/>
              </a:rPr>
              <a:t>Secretary, Louisiana Economic Development</a:t>
            </a:r>
            <a:endParaRPr lang="en-US" altLang="en-US" sz="1100" dirty="0">
              <a:solidFill>
                <a:schemeClr val="tx1"/>
              </a:solidFill>
              <a:ea typeface="Cambria" pitchFamily="18" charset="0"/>
              <a:cs typeface="Times New Roman" pitchFamily="18" charset="0"/>
            </a:endParaRPr>
          </a:p>
        </p:txBody>
      </p:sp>
      <p:sp>
        <p:nvSpPr>
          <p:cNvPr id="9" name="Text Placeholder 4">
            <a:extLst>
              <a:ext uri="{FF2B5EF4-FFF2-40B4-BE49-F238E27FC236}">
                <a16:creationId xmlns:a16="http://schemas.microsoft.com/office/drawing/2014/main" id="{58AE0F6A-61EA-413E-BBA7-B0FCABA876CD}"/>
              </a:ext>
            </a:extLst>
          </p:cNvPr>
          <p:cNvSpPr txBox="1">
            <a:spLocks/>
          </p:cNvSpPr>
          <p:nvPr/>
        </p:nvSpPr>
        <p:spPr>
          <a:xfrm>
            <a:off x="810524" y="2388568"/>
            <a:ext cx="3207452" cy="1998738"/>
          </a:xfrm>
          <a:prstGeom prst="rect">
            <a:avLst/>
          </a:prstGeom>
          <a:solidFill>
            <a:srgbClr val="D0CDC9"/>
          </a:solidFill>
        </p:spPr>
        <p:txBody>
          <a:bodyPr/>
          <a:lstStyle>
            <a:defPPr>
              <a:defRPr lang="en-US"/>
            </a:defPPr>
            <a:lvl1pPr indent="0" defTabSz="914400">
              <a:lnSpc>
                <a:spcPct val="100000"/>
              </a:lnSpc>
              <a:spcBef>
                <a:spcPct val="0"/>
              </a:spcBef>
              <a:buFont typeface="Arial" panose="020B0604020202020204" pitchFamily="34" charset="0"/>
              <a:buNone/>
              <a:defRPr b="1" i="1">
                <a:solidFill>
                  <a:srgbClr val="003469"/>
                </a:solidFill>
                <a:latin typeface="Arial" panose="020B0604020202020204" pitchFamily="34" charset="0"/>
                <a:ea typeface="Cambria" pitchFamily="18" charset="0"/>
                <a:cs typeface="Times New Roman" pitchFamily="18" charset="0"/>
              </a:defRPr>
            </a:lvl1pPr>
            <a:lvl2pPr marL="174625" indent="-174625" defTabSz="914400">
              <a:lnSpc>
                <a:spcPct val="90000"/>
              </a:lnSpc>
              <a:spcBef>
                <a:spcPts val="500"/>
              </a:spcBef>
              <a:buFont typeface="Arial" panose="020B0604020202020204" pitchFamily="34" charset="0"/>
              <a:buChar char="•"/>
              <a:defRPr sz="1600">
                <a:solidFill>
                  <a:srgbClr val="003469"/>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altLang="en-US" dirty="0"/>
              <a:t>“Every tourist that comes through here is a potential business lead.”</a:t>
            </a:r>
          </a:p>
          <a:p>
            <a:endParaRPr lang="en-US" altLang="en-US" dirty="0"/>
          </a:p>
          <a:p>
            <a:pPr>
              <a:lnSpc>
                <a:spcPct val="150000"/>
              </a:lnSpc>
              <a:spcAft>
                <a:spcPts val="700"/>
              </a:spcAft>
              <a:defRPr/>
            </a:pPr>
            <a:endParaRPr lang="en-US" altLang="en-US" sz="1000" dirty="0">
              <a:solidFill>
                <a:schemeClr val="tx1"/>
              </a:solidFill>
            </a:endParaRPr>
          </a:p>
          <a:p>
            <a:pPr>
              <a:lnSpc>
                <a:spcPct val="150000"/>
              </a:lnSpc>
              <a:spcAft>
                <a:spcPts val="700"/>
              </a:spcAft>
              <a:defRPr/>
            </a:pPr>
            <a:r>
              <a:rPr lang="en-US" altLang="en-US" sz="1000" dirty="0">
                <a:solidFill>
                  <a:schemeClr val="tx1"/>
                </a:solidFill>
              </a:rPr>
              <a:t>President &amp; CEO, World Business Chicago</a:t>
            </a:r>
          </a:p>
          <a:p>
            <a:endParaRPr lang="en-US" dirty="0"/>
          </a:p>
        </p:txBody>
      </p:sp>
      <p:sp>
        <p:nvSpPr>
          <p:cNvPr id="10" name="Text Placeholder 4">
            <a:extLst>
              <a:ext uri="{FF2B5EF4-FFF2-40B4-BE49-F238E27FC236}">
                <a16:creationId xmlns:a16="http://schemas.microsoft.com/office/drawing/2014/main" id="{35197E68-B8AB-4B17-9855-4A26F2E29D3A}"/>
              </a:ext>
            </a:extLst>
          </p:cNvPr>
          <p:cNvSpPr txBox="1">
            <a:spLocks/>
          </p:cNvSpPr>
          <p:nvPr/>
        </p:nvSpPr>
        <p:spPr>
          <a:xfrm>
            <a:off x="7678157" y="2388567"/>
            <a:ext cx="3625226" cy="1998737"/>
          </a:xfrm>
          <a:prstGeom prst="rect">
            <a:avLst/>
          </a:prstGeom>
          <a:solidFill>
            <a:srgbClr val="D0CDC9"/>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3469"/>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defRPr sz="1600" kern="1200">
                <a:solidFill>
                  <a:srgbClr val="0034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r>
              <a:rPr lang="en-US" altLang="en-US" i="1" dirty="0">
                <a:ea typeface="Cambria" pitchFamily="18" charset="0"/>
                <a:cs typeface="Times New Roman" pitchFamily="18" charset="0"/>
              </a:rPr>
              <a:t>“If we do it right, the ideal brand will transcend the visitor market and support all economic development.”</a:t>
            </a:r>
          </a:p>
          <a:p>
            <a:pPr>
              <a:lnSpc>
                <a:spcPct val="100000"/>
              </a:lnSpc>
              <a:spcBef>
                <a:spcPct val="0"/>
              </a:spcBef>
              <a:defRPr/>
            </a:pPr>
            <a:endParaRPr lang="en-US" altLang="en-US" sz="1100" dirty="0">
              <a:ea typeface="Cambria" pitchFamily="18" charset="0"/>
              <a:cs typeface="Times New Roman" pitchFamily="18" charset="0"/>
            </a:endParaRPr>
          </a:p>
          <a:p>
            <a:pPr>
              <a:lnSpc>
                <a:spcPct val="150000"/>
              </a:lnSpc>
              <a:spcBef>
                <a:spcPct val="0"/>
              </a:spcBef>
              <a:spcAft>
                <a:spcPts val="700"/>
              </a:spcAft>
              <a:defRPr/>
            </a:pPr>
            <a:r>
              <a:rPr lang="en-US" altLang="en-US" sz="1000" dirty="0">
                <a:solidFill>
                  <a:schemeClr val="tx1"/>
                </a:solidFill>
                <a:ea typeface="Cambria" pitchFamily="18" charset="0"/>
                <a:cs typeface="Times New Roman" pitchFamily="18" charset="0"/>
              </a:rPr>
              <a:t>Economic Development Executive Officer, City of Phoenix</a:t>
            </a:r>
            <a:endParaRPr lang="en-US" dirty="0"/>
          </a:p>
        </p:txBody>
      </p:sp>
      <p:sp>
        <p:nvSpPr>
          <p:cNvPr id="11" name="Text Placeholder 4">
            <a:extLst>
              <a:ext uri="{FF2B5EF4-FFF2-40B4-BE49-F238E27FC236}">
                <a16:creationId xmlns:a16="http://schemas.microsoft.com/office/drawing/2014/main" id="{68183AF9-ED7A-4E0E-8A8B-209664AF1B30}"/>
              </a:ext>
            </a:extLst>
          </p:cNvPr>
          <p:cNvSpPr txBox="1">
            <a:spLocks/>
          </p:cNvSpPr>
          <p:nvPr/>
        </p:nvSpPr>
        <p:spPr>
          <a:xfrm>
            <a:off x="4085817" y="2388567"/>
            <a:ext cx="3524499" cy="1998737"/>
          </a:xfrm>
          <a:prstGeom prst="rect">
            <a:avLst/>
          </a:prstGeom>
          <a:solidFill>
            <a:srgbClr val="D0CDC9"/>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03469"/>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defRPr sz="1600" kern="1200">
                <a:solidFill>
                  <a:srgbClr val="0034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defRPr/>
            </a:pPr>
            <a:r>
              <a:rPr lang="en-US" altLang="en-US" i="1" dirty="0">
                <a:ea typeface="Cambria" pitchFamily="18" charset="0"/>
                <a:cs typeface="Times New Roman" pitchFamily="18" charset="0"/>
              </a:rPr>
              <a:t>“As we talk to prospects, they mention past visits and good experiences. This is our open door”</a:t>
            </a:r>
          </a:p>
          <a:p>
            <a:pPr>
              <a:lnSpc>
                <a:spcPct val="100000"/>
              </a:lnSpc>
              <a:spcBef>
                <a:spcPct val="0"/>
              </a:spcBef>
              <a:defRPr/>
            </a:pPr>
            <a:endParaRPr lang="en-US" altLang="en-US" sz="1100" dirty="0">
              <a:ea typeface="Cambria" pitchFamily="18" charset="0"/>
              <a:cs typeface="Times New Roman" pitchFamily="18" charset="0"/>
            </a:endParaRPr>
          </a:p>
          <a:p>
            <a:pPr>
              <a:lnSpc>
                <a:spcPct val="150000"/>
              </a:lnSpc>
              <a:spcBef>
                <a:spcPct val="0"/>
              </a:spcBef>
              <a:spcAft>
                <a:spcPts val="700"/>
              </a:spcAft>
              <a:defRPr/>
            </a:pPr>
            <a:r>
              <a:rPr lang="en-US" altLang="en-US" sz="1000" dirty="0">
                <a:solidFill>
                  <a:schemeClr val="tx1"/>
                </a:solidFill>
                <a:ea typeface="Cambria" pitchFamily="18" charset="0"/>
                <a:cs typeface="Times New Roman" pitchFamily="18" charset="0"/>
              </a:rPr>
              <a:t>Executive Director, Economic Development Coalition for Asheville</a:t>
            </a:r>
          </a:p>
        </p:txBody>
      </p:sp>
      <p:sp>
        <p:nvSpPr>
          <p:cNvPr id="12" name="Text Placeholder 2">
            <a:extLst>
              <a:ext uri="{FF2B5EF4-FFF2-40B4-BE49-F238E27FC236}">
                <a16:creationId xmlns:a16="http://schemas.microsoft.com/office/drawing/2014/main" id="{9A003CA5-8E80-4098-9775-170D54453C15}"/>
              </a:ext>
            </a:extLst>
          </p:cNvPr>
          <p:cNvSpPr txBox="1">
            <a:spLocks/>
          </p:cNvSpPr>
          <p:nvPr/>
        </p:nvSpPr>
        <p:spPr>
          <a:xfrm>
            <a:off x="810525" y="4534624"/>
            <a:ext cx="5143524" cy="1225248"/>
          </a:xfrm>
          <a:prstGeom prst="rect">
            <a:avLst/>
          </a:prstGeom>
          <a:solidFill>
            <a:srgbClr val="D0CDC9"/>
          </a:solidFill>
        </p:spPr>
        <p:txBody>
          <a:bodyPr/>
          <a:lstStyle>
            <a:defPPr>
              <a:defRPr lang="en-US"/>
            </a:defPPr>
            <a:lvl1pPr indent="0" defTabSz="914400">
              <a:lnSpc>
                <a:spcPct val="100000"/>
              </a:lnSpc>
              <a:spcBef>
                <a:spcPct val="0"/>
              </a:spcBef>
              <a:buFont typeface="Arial" panose="020B0604020202020204" pitchFamily="34" charset="0"/>
              <a:buNone/>
              <a:defRPr b="1" i="1">
                <a:solidFill>
                  <a:srgbClr val="003469"/>
                </a:solidFill>
                <a:latin typeface="Arial" panose="020B0604020202020204" pitchFamily="34" charset="0"/>
                <a:ea typeface="Cambria" pitchFamily="18" charset="0"/>
                <a:cs typeface="Times New Roman" pitchFamily="18" charset="0"/>
              </a:defRPr>
            </a:lvl1pPr>
            <a:lvl2pPr marL="174625" indent="-174625" defTabSz="914400">
              <a:lnSpc>
                <a:spcPct val="90000"/>
              </a:lnSpc>
              <a:spcBef>
                <a:spcPts val="500"/>
              </a:spcBef>
              <a:buFont typeface="Arial" panose="020B0604020202020204" pitchFamily="34" charset="0"/>
              <a:buChar char="•"/>
              <a:defRPr sz="1600">
                <a:solidFill>
                  <a:srgbClr val="003469"/>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“We are learning a lot from Visit California … how to take their model and apply it to economic development.”</a:t>
            </a:r>
          </a:p>
          <a:p>
            <a:endParaRPr lang="en-US" sz="1000" dirty="0">
              <a:solidFill>
                <a:schemeClr val="tx1"/>
              </a:solidFill>
            </a:endParaRPr>
          </a:p>
          <a:p>
            <a:r>
              <a:rPr lang="en-US" sz="1000" dirty="0">
                <a:solidFill>
                  <a:schemeClr val="tx1"/>
                </a:solidFill>
              </a:rPr>
              <a:t>Deputy Director, Governor’s Office of Business and Economic Development</a:t>
            </a:r>
          </a:p>
          <a:p>
            <a:endParaRPr lang="en-US" dirty="0"/>
          </a:p>
        </p:txBody>
      </p:sp>
      <p:sp>
        <p:nvSpPr>
          <p:cNvPr id="13" name="Text Placeholder 2">
            <a:extLst>
              <a:ext uri="{FF2B5EF4-FFF2-40B4-BE49-F238E27FC236}">
                <a16:creationId xmlns:a16="http://schemas.microsoft.com/office/drawing/2014/main" id="{86F74356-AF21-473F-9220-D2BB7432BE3C}"/>
              </a:ext>
            </a:extLst>
          </p:cNvPr>
          <p:cNvSpPr txBox="1">
            <a:spLocks/>
          </p:cNvSpPr>
          <p:nvPr/>
        </p:nvSpPr>
        <p:spPr>
          <a:xfrm>
            <a:off x="6042780" y="4549023"/>
            <a:ext cx="5260601" cy="1210848"/>
          </a:xfrm>
          <a:prstGeom prst="rect">
            <a:avLst/>
          </a:prstGeom>
          <a:solidFill>
            <a:srgbClr val="D0CDC9"/>
          </a:solidFill>
        </p:spPr>
        <p:txBody>
          <a:bodyPr/>
          <a:lstStyle>
            <a:defPPr>
              <a:defRPr lang="en-US"/>
            </a:defPPr>
            <a:lvl1pPr indent="0" defTabSz="914400">
              <a:lnSpc>
                <a:spcPct val="100000"/>
              </a:lnSpc>
              <a:spcBef>
                <a:spcPct val="0"/>
              </a:spcBef>
              <a:buFont typeface="Arial" panose="020B0604020202020204" pitchFamily="34" charset="0"/>
              <a:buNone/>
              <a:defRPr b="1" i="1">
                <a:solidFill>
                  <a:srgbClr val="003469"/>
                </a:solidFill>
                <a:latin typeface="Arial" panose="020B0604020202020204" pitchFamily="34" charset="0"/>
                <a:ea typeface="Cambria" pitchFamily="18" charset="0"/>
                <a:cs typeface="Times New Roman" pitchFamily="18" charset="0"/>
              </a:defRPr>
            </a:lvl1pPr>
            <a:lvl2pPr marL="174625" indent="-174625" defTabSz="914400">
              <a:lnSpc>
                <a:spcPct val="90000"/>
              </a:lnSpc>
              <a:spcBef>
                <a:spcPts val="500"/>
              </a:spcBef>
              <a:buFont typeface="Arial" panose="020B0604020202020204" pitchFamily="34" charset="0"/>
              <a:buChar char="•"/>
              <a:defRPr sz="1600">
                <a:solidFill>
                  <a:srgbClr val="003469"/>
                </a:solidFill>
                <a:latin typeface="Arial" panose="020B0604020202020204" pitchFamily="34" charset="0"/>
                <a:cs typeface="Arial" panose="020B0604020202020204" pitchFamily="34" charset="0"/>
              </a:defRPr>
            </a:lvl2pPr>
            <a:lvl3pPr marL="1143000" indent="-228600" defTabSz="914400">
              <a:lnSpc>
                <a:spcPct val="900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defTabSz="9144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“Traveler attractions are the same reason that CEOs choose a place.”</a:t>
            </a:r>
          </a:p>
          <a:p>
            <a:endParaRPr lang="en-US" sz="1000" dirty="0">
              <a:solidFill>
                <a:schemeClr val="tx1"/>
              </a:solidFill>
            </a:endParaRPr>
          </a:p>
          <a:p>
            <a:endParaRPr lang="en-US" sz="1000" dirty="0">
              <a:solidFill>
                <a:schemeClr val="tx1"/>
              </a:solidFill>
            </a:endParaRPr>
          </a:p>
          <a:p>
            <a:r>
              <a:rPr lang="en-US" sz="1000" dirty="0">
                <a:solidFill>
                  <a:schemeClr val="tx1"/>
                </a:solidFill>
              </a:rPr>
              <a:t>President &amp; CEO, World Business Chicago</a:t>
            </a:r>
          </a:p>
        </p:txBody>
      </p:sp>
    </p:spTree>
    <p:extLst>
      <p:ext uri="{BB962C8B-B14F-4D97-AF65-F5344CB8AC3E}">
        <p14:creationId xmlns:p14="http://schemas.microsoft.com/office/powerpoint/2010/main" val="118080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D88C-5278-4122-AEE6-6A696B4619FB}"/>
              </a:ext>
            </a:extLst>
          </p:cNvPr>
          <p:cNvSpPr>
            <a:spLocks noGrp="1"/>
          </p:cNvSpPr>
          <p:nvPr>
            <p:ph type="title"/>
          </p:nvPr>
        </p:nvSpPr>
        <p:spPr/>
        <p:txBody>
          <a:bodyPr/>
          <a:lstStyle/>
          <a:p>
            <a:r>
              <a:rPr lang="en-US" dirty="0"/>
              <a:t>Summary</a:t>
            </a:r>
          </a:p>
        </p:txBody>
      </p:sp>
      <p:graphicFrame>
        <p:nvGraphicFramePr>
          <p:cNvPr id="4" name="Content Placeholder 5">
            <a:extLst>
              <a:ext uri="{FF2B5EF4-FFF2-40B4-BE49-F238E27FC236}">
                <a16:creationId xmlns:a16="http://schemas.microsoft.com/office/drawing/2014/main" id="{EA365B66-4BDD-428F-80D3-919D4033D974}"/>
              </a:ext>
            </a:extLst>
          </p:cNvPr>
          <p:cNvGraphicFramePr>
            <a:graphicFrameLocks/>
          </p:cNvGraphicFramePr>
          <p:nvPr>
            <p:extLst>
              <p:ext uri="{D42A27DB-BD31-4B8C-83A1-F6EECF244321}">
                <p14:modId xmlns:p14="http://schemas.microsoft.com/office/powerpoint/2010/main" val="516717282"/>
              </p:ext>
            </p:extLst>
          </p:nvPr>
        </p:nvGraphicFramePr>
        <p:xfrm>
          <a:off x="1991360" y="1295399"/>
          <a:ext cx="8178801" cy="2881313"/>
        </p:xfrm>
        <a:graphic>
          <a:graphicData uri="http://schemas.openxmlformats.org/drawingml/2006/table">
            <a:tbl>
              <a:tblPr firstRow="1" bandRow="1">
                <a:tableStyleId>{5C22544A-7EE6-4342-B048-85BDC9FD1C3A}</a:tableStyleId>
              </a:tblPr>
              <a:tblGrid>
                <a:gridCol w="2726267">
                  <a:extLst>
                    <a:ext uri="{9D8B030D-6E8A-4147-A177-3AD203B41FA5}">
                      <a16:colId xmlns:a16="http://schemas.microsoft.com/office/drawing/2014/main" val="20000"/>
                    </a:ext>
                  </a:extLst>
                </a:gridCol>
                <a:gridCol w="2726267">
                  <a:extLst>
                    <a:ext uri="{9D8B030D-6E8A-4147-A177-3AD203B41FA5}">
                      <a16:colId xmlns:a16="http://schemas.microsoft.com/office/drawing/2014/main" val="20002"/>
                    </a:ext>
                  </a:extLst>
                </a:gridCol>
                <a:gridCol w="2726267">
                  <a:extLst>
                    <a:ext uri="{9D8B030D-6E8A-4147-A177-3AD203B41FA5}">
                      <a16:colId xmlns:a16="http://schemas.microsoft.com/office/drawing/2014/main" val="20003"/>
                    </a:ext>
                  </a:extLst>
                </a:gridCol>
              </a:tblGrid>
              <a:tr h="741467">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000000"/>
                          </a:solidFill>
                          <a:latin typeface="Arial" panose="020B0604020202020204" pitchFamily="34" charset="0"/>
                          <a:ea typeface="+mn-ea"/>
                          <a:cs typeface="Arial" panose="020B0604020202020204" pitchFamily="34" charset="0"/>
                        </a:rPr>
                        <a:t>Trends</a:t>
                      </a:r>
                    </a:p>
                  </a:txBody>
                  <a:tcPr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E0F2"/>
                    </a:solidFill>
                  </a:tcPr>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000000"/>
                          </a:solidFill>
                          <a:latin typeface="Arial" panose="020B0604020202020204" pitchFamily="34" charset="0"/>
                          <a:ea typeface="+mn-ea"/>
                          <a:cs typeface="Arial" panose="020B0604020202020204" pitchFamily="34" charset="0"/>
                        </a:rPr>
                        <a:t>Expectations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E0F2"/>
                    </a:solidFill>
                  </a:tcPr>
                </a:tc>
                <a:tc>
                  <a:txBody>
                    <a:bodyPr/>
                    <a:lstStyle/>
                    <a:p>
                      <a:pPr marL="0" marR="0" lvl="2"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rgbClr val="000000"/>
                          </a:solidFill>
                          <a:latin typeface="Arial" panose="020B0604020202020204" pitchFamily="34" charset="0"/>
                          <a:ea typeface="+mn-ea"/>
                          <a:cs typeface="Arial" panose="020B0604020202020204" pitchFamily="34" charset="0"/>
                        </a:rPr>
                        <a:t>Mandate</a:t>
                      </a:r>
                    </a:p>
                  </a:txBody>
                  <a:tcPr anchor="ct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DE0F2"/>
                    </a:solidFill>
                  </a:tcPr>
                </a:tc>
                <a:extLst>
                  <a:ext uri="{0D108BD9-81ED-4DB2-BD59-A6C34878D82A}">
                    <a16:rowId xmlns:a16="http://schemas.microsoft.com/office/drawing/2014/main" val="10000"/>
                  </a:ext>
                </a:extLst>
              </a:tr>
              <a:tr h="2139846">
                <a:tc>
                  <a:txBody>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2018 was a solid year</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US economic fundamentals driving domestic market</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International market faltering</a:t>
                      </a:r>
                    </a:p>
                  </a:txBody>
                  <a:tcP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CDC9"/>
                    </a:solidFill>
                  </a:tcPr>
                </a:tc>
                <a:tc>
                  <a:txBody>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US economy is on a slowing track</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Recession indicators are not flashing</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Continued travel growth expected in both group and leisure markets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CDC9"/>
                    </a:solidFill>
                  </a:tcPr>
                </a:tc>
                <a:tc>
                  <a:txBody>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Destination marketing is critical to economic development</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kern="1200" dirty="0">
                          <a:solidFill>
                            <a:schemeClr val="dk1"/>
                          </a:solidFill>
                          <a:latin typeface="Arial" panose="020B0604020202020204" pitchFamily="34" charset="0"/>
                          <a:ea typeface="+mn-ea"/>
                          <a:cs typeface="Arial" panose="020B0604020202020204" pitchFamily="34" charset="0"/>
                        </a:rPr>
                        <a:t>Competitiveness requires concerted branding, marketing, and sales</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600" b="0" kern="1200" dirty="0">
                        <a:solidFill>
                          <a:schemeClr val="dk1"/>
                        </a:solidFill>
                        <a:latin typeface="Arial" panose="020B0604020202020204" pitchFamily="34" charset="0"/>
                        <a:ea typeface="+mn-ea"/>
                        <a:cs typeface="Arial" panose="020B0604020202020204" pitchFamily="34" charset="0"/>
                      </a:endParaRP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0CDC9"/>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10318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5688" y="1696554"/>
            <a:ext cx="10351912" cy="1470025"/>
          </a:xfrm>
        </p:spPr>
        <p:txBody>
          <a:bodyPr/>
          <a:lstStyle/>
          <a:p>
            <a:r>
              <a:rPr lang="en-US" dirty="0">
                <a:solidFill>
                  <a:schemeClr val="bg1"/>
                </a:solidFill>
                <a:cs typeface="Arial" panose="020B0604020202020204" pitchFamily="34" charset="0"/>
              </a:rPr>
              <a:t>	</a:t>
            </a:r>
            <a:br>
              <a:rPr lang="en-US" dirty="0">
                <a:solidFill>
                  <a:schemeClr val="bg1"/>
                </a:solidFill>
                <a:cs typeface="Arial" panose="020B0604020202020204" pitchFamily="34" charset="0"/>
              </a:rPr>
            </a:br>
            <a:r>
              <a:rPr lang="en-US" sz="2400" dirty="0">
                <a:solidFill>
                  <a:schemeClr val="bg1"/>
                </a:solidFill>
                <a:cs typeface="Arial" panose="020B0604020202020204" pitchFamily="34" charset="0"/>
              </a:rPr>
              <a:t>Performance and Prospects for Travel</a:t>
            </a:r>
          </a:p>
        </p:txBody>
      </p:sp>
      <p:sp>
        <p:nvSpPr>
          <p:cNvPr id="3" name="Subtitle 2"/>
          <p:cNvSpPr>
            <a:spLocks noGrp="1"/>
          </p:cNvSpPr>
          <p:nvPr>
            <p:ph type="subTitle" idx="1"/>
          </p:nvPr>
        </p:nvSpPr>
        <p:spPr>
          <a:xfrm>
            <a:off x="925688" y="3429000"/>
            <a:ext cx="3245096" cy="2209800"/>
          </a:xfrm>
        </p:spPr>
        <p:txBody>
          <a:bodyPr>
            <a:normAutofit/>
          </a:bodyPr>
          <a:lstStyle/>
          <a:p>
            <a:pPr algn="l"/>
            <a:r>
              <a:rPr lang="en-US" sz="1600" dirty="0">
                <a:solidFill>
                  <a:srgbClr val="FFFFFF"/>
                </a:solidFill>
                <a:cs typeface="Arial" panose="020B0604020202020204" pitchFamily="34" charset="0"/>
              </a:rPr>
              <a:t>Adam Sacks</a:t>
            </a:r>
          </a:p>
          <a:p>
            <a:pPr algn="l"/>
            <a:r>
              <a:rPr lang="en-US" sz="1600" dirty="0">
                <a:solidFill>
                  <a:srgbClr val="FFFFFF"/>
                </a:solidFill>
                <a:cs typeface="Arial" panose="020B0604020202020204" pitchFamily="34" charset="0"/>
              </a:rPr>
              <a:t>President</a:t>
            </a:r>
          </a:p>
          <a:p>
            <a:pPr algn="l"/>
            <a:r>
              <a:rPr lang="en-US" sz="1600" dirty="0">
                <a:solidFill>
                  <a:srgbClr val="FFFFFF"/>
                </a:solidFill>
                <a:cs typeface="Arial" panose="020B0604020202020204" pitchFamily="34" charset="0"/>
              </a:rPr>
              <a:t>Tourism Economics</a:t>
            </a:r>
          </a:p>
          <a:p>
            <a:pPr algn="l"/>
            <a:r>
              <a:rPr lang="en-US" sz="1600" dirty="0">
                <a:solidFill>
                  <a:srgbClr val="FFFFFF"/>
                </a:solidFill>
                <a:cs typeface="Arial" panose="020B0604020202020204" pitchFamily="34" charset="0"/>
              </a:rPr>
              <a:t>adam@tourismeconomics.com</a:t>
            </a:r>
          </a:p>
        </p:txBody>
      </p:sp>
      <p:sp>
        <p:nvSpPr>
          <p:cNvPr id="4" name="Subtitle 2"/>
          <p:cNvSpPr txBox="1">
            <a:spLocks/>
          </p:cNvSpPr>
          <p:nvPr/>
        </p:nvSpPr>
        <p:spPr>
          <a:xfrm>
            <a:off x="965200" y="6163579"/>
            <a:ext cx="5829300" cy="491885"/>
          </a:xfrm>
          <a:prstGeom prst="rect">
            <a:avLst/>
          </a:prstGeom>
        </p:spPr>
        <p:txBody>
          <a:bodyPr vert="horz" lIns="68580" tIns="34290" rIns="68580" bIns="3429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b="1" dirty="0">
                <a:solidFill>
                  <a:srgbClr val="17375E"/>
                </a:solidFill>
                <a:latin typeface="Arial" panose="020B0604020202020204" pitchFamily="34" charset="0"/>
                <a:cs typeface="Arial" panose="020B0604020202020204" pitchFamily="34" charset="0"/>
              </a:rPr>
              <a:t>May</a:t>
            </a:r>
            <a:r>
              <a:rPr kumimoji="0" lang="en-US" sz="1600" b="1" i="0" u="none" strike="noStrike" kern="1200" cap="none" spc="0" normalizeH="0" baseline="0" noProof="0" dirty="0">
                <a:ln>
                  <a:noFill/>
                </a:ln>
                <a:solidFill>
                  <a:srgbClr val="17375E"/>
                </a:solidFill>
                <a:effectLst/>
                <a:uLnTx/>
                <a:uFillTx/>
                <a:latin typeface="Arial" panose="020B0604020202020204" pitchFamily="34" charset="0"/>
                <a:ea typeface="+mn-ea"/>
                <a:cs typeface="Arial" panose="020B0604020202020204" pitchFamily="34" charset="0"/>
              </a:rPr>
              <a:t> 2019</a:t>
            </a:r>
          </a:p>
        </p:txBody>
      </p:sp>
    </p:spTree>
    <p:extLst>
      <p:ext uri="{BB962C8B-B14F-4D97-AF65-F5344CB8AC3E}">
        <p14:creationId xmlns:p14="http://schemas.microsoft.com/office/powerpoint/2010/main" val="125267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D6614-07A2-4D6A-B803-603DDB7A9215}"/>
              </a:ext>
            </a:extLst>
          </p:cNvPr>
          <p:cNvPicPr>
            <a:picLocks noChangeAspect="1"/>
          </p:cNvPicPr>
          <p:nvPr/>
        </p:nvPicPr>
        <p:blipFill>
          <a:blip r:embed="rId2"/>
          <a:stretch>
            <a:fillRect/>
          </a:stretch>
        </p:blipFill>
        <p:spPr>
          <a:xfrm>
            <a:off x="588332" y="1047751"/>
            <a:ext cx="7373044" cy="5335001"/>
          </a:xfrm>
          <a:prstGeom prst="rect">
            <a:avLst/>
          </a:prstGeom>
        </p:spPr>
      </p:pic>
      <p:sp>
        <p:nvSpPr>
          <p:cNvPr id="64514" name="Title 1">
            <a:extLst>
              <a:ext uri="{FF2B5EF4-FFF2-40B4-BE49-F238E27FC236}">
                <a16:creationId xmlns:a16="http://schemas.microsoft.com/office/drawing/2014/main" id="{4A93D36E-1B69-47E3-AF1B-47198AAC345F}"/>
              </a:ext>
            </a:extLst>
          </p:cNvPr>
          <p:cNvSpPr>
            <a:spLocks noGrp="1" noChangeArrowheads="1"/>
          </p:cNvSpPr>
          <p:nvPr>
            <p:ph type="title"/>
          </p:nvPr>
        </p:nvSpPr>
        <p:spPr>
          <a:xfrm>
            <a:off x="933450" y="296863"/>
            <a:ext cx="9375775" cy="533400"/>
          </a:xfrm>
        </p:spPr>
        <p:txBody>
          <a:bodyPr/>
          <a:lstStyle/>
          <a:p>
            <a:pPr>
              <a:defRPr/>
            </a:pPr>
            <a:r>
              <a:rPr lang="en-US" altLang="en-US" dirty="0"/>
              <a:t>US: unabated travel growth</a:t>
            </a:r>
          </a:p>
        </p:txBody>
      </p:sp>
      <p:pic>
        <p:nvPicPr>
          <p:cNvPr id="99331" name="Content Placeholder 4">
            <a:extLst>
              <a:ext uri="{FF2B5EF4-FFF2-40B4-BE49-F238E27FC236}">
                <a16:creationId xmlns:a16="http://schemas.microsoft.com/office/drawing/2014/main" id="{BB8F7E7B-7130-4124-B1C8-8CF4130CA1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47975" y="1047751"/>
            <a:ext cx="6496050" cy="5159375"/>
          </a:xfrm>
        </p:spPr>
      </p:pic>
      <p:sp>
        <p:nvSpPr>
          <p:cNvPr id="7" name="Text Placeholder 2">
            <a:extLst>
              <a:ext uri="{FF2B5EF4-FFF2-40B4-BE49-F238E27FC236}">
                <a16:creationId xmlns:a16="http://schemas.microsoft.com/office/drawing/2014/main" id="{37A1F037-4ABD-46A7-A49C-4D5B8EF79DA3}"/>
              </a:ext>
            </a:extLst>
          </p:cNvPr>
          <p:cNvSpPr txBox="1">
            <a:spLocks/>
          </p:cNvSpPr>
          <p:nvPr/>
        </p:nvSpPr>
        <p:spPr>
          <a:xfrm>
            <a:off x="7961376" y="1295401"/>
            <a:ext cx="3316224" cy="293563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Flying has increasingly been the mode of choice</a:t>
            </a:r>
          </a:p>
        </p:txBody>
      </p:sp>
      <p:cxnSp>
        <p:nvCxnSpPr>
          <p:cNvPr id="5" name="Straight Connector 4">
            <a:extLst>
              <a:ext uri="{FF2B5EF4-FFF2-40B4-BE49-F238E27FC236}">
                <a16:creationId xmlns:a16="http://schemas.microsoft.com/office/drawing/2014/main" id="{781D0CF1-64BE-4662-9224-626CD9282C33}"/>
              </a:ext>
            </a:extLst>
          </p:cNvPr>
          <p:cNvCxnSpPr/>
          <p:nvPr/>
        </p:nvCxnSpPr>
        <p:spPr>
          <a:xfrm flipV="1">
            <a:off x="4192372" y="1917441"/>
            <a:ext cx="0" cy="3704253"/>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D4FDB58-7D34-4D0D-82A0-5333522196E7}"/>
              </a:ext>
            </a:extLst>
          </p:cNvPr>
          <p:cNvSpPr txBox="1">
            <a:spLocks/>
          </p:cNvSpPr>
          <p:nvPr/>
        </p:nvSpPr>
        <p:spPr>
          <a:xfrm>
            <a:off x="3347600" y="1982258"/>
            <a:ext cx="941566" cy="36700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2017</a:t>
            </a:r>
          </a:p>
        </p:txBody>
      </p:sp>
      <p:sp>
        <p:nvSpPr>
          <p:cNvPr id="10" name="Text Placeholder 2">
            <a:extLst>
              <a:ext uri="{FF2B5EF4-FFF2-40B4-BE49-F238E27FC236}">
                <a16:creationId xmlns:a16="http://schemas.microsoft.com/office/drawing/2014/main" id="{823B6338-27FF-4693-BAAE-A56E23E8EBBF}"/>
              </a:ext>
            </a:extLst>
          </p:cNvPr>
          <p:cNvSpPr txBox="1">
            <a:spLocks/>
          </p:cNvSpPr>
          <p:nvPr/>
        </p:nvSpPr>
        <p:spPr>
          <a:xfrm>
            <a:off x="4217303" y="1980702"/>
            <a:ext cx="941566" cy="36700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2018</a:t>
            </a:r>
          </a:p>
        </p:txBody>
      </p:sp>
      <p:sp>
        <p:nvSpPr>
          <p:cNvPr id="6" name="Arrow: Left 5">
            <a:extLst>
              <a:ext uri="{FF2B5EF4-FFF2-40B4-BE49-F238E27FC236}">
                <a16:creationId xmlns:a16="http://schemas.microsoft.com/office/drawing/2014/main" id="{55C3C9EC-4C74-4E64-8106-A619A0FEA306}"/>
              </a:ext>
            </a:extLst>
          </p:cNvPr>
          <p:cNvSpPr/>
          <p:nvPr/>
        </p:nvSpPr>
        <p:spPr>
          <a:xfrm>
            <a:off x="3612713" y="2319711"/>
            <a:ext cx="396549" cy="118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214C38C1-29FB-49B6-BC90-A7C4BAACD2F5}"/>
              </a:ext>
            </a:extLst>
          </p:cNvPr>
          <p:cNvSpPr/>
          <p:nvPr/>
        </p:nvSpPr>
        <p:spPr>
          <a:xfrm flipH="1">
            <a:off x="4443536" y="2331242"/>
            <a:ext cx="435429" cy="97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C133FF-5308-4CC8-BF17-1967BAADCA1F}"/>
              </a:ext>
            </a:extLst>
          </p:cNvPr>
          <p:cNvSpPr/>
          <p:nvPr/>
        </p:nvSpPr>
        <p:spPr>
          <a:xfrm>
            <a:off x="4289167" y="2292223"/>
            <a:ext cx="3452932" cy="1610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10C8093-1477-4A4A-BC31-C2AFB65EC090}"/>
              </a:ext>
            </a:extLst>
          </p:cNvPr>
          <p:cNvCxnSpPr/>
          <p:nvPr/>
        </p:nvCxnSpPr>
        <p:spPr>
          <a:xfrm flipV="1">
            <a:off x="6876159" y="1940691"/>
            <a:ext cx="0" cy="37042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50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A93D36E-1B69-47E3-AF1B-47198AAC345F}"/>
              </a:ext>
            </a:extLst>
          </p:cNvPr>
          <p:cNvSpPr>
            <a:spLocks noGrp="1" noChangeArrowheads="1"/>
          </p:cNvSpPr>
          <p:nvPr>
            <p:ph type="title"/>
          </p:nvPr>
        </p:nvSpPr>
        <p:spPr>
          <a:xfrm>
            <a:off x="850832" y="296863"/>
            <a:ext cx="9458393" cy="533400"/>
          </a:xfrm>
        </p:spPr>
        <p:txBody>
          <a:bodyPr/>
          <a:lstStyle/>
          <a:p>
            <a:pPr>
              <a:defRPr/>
            </a:pPr>
            <a:r>
              <a:rPr lang="en-US" altLang="en-US" dirty="0"/>
              <a:t>Focus on 2018: international is slowing</a:t>
            </a:r>
          </a:p>
        </p:txBody>
      </p:sp>
      <p:pic>
        <p:nvPicPr>
          <p:cNvPr id="99331" name="Content Placeholder 4">
            <a:extLst>
              <a:ext uri="{FF2B5EF4-FFF2-40B4-BE49-F238E27FC236}">
                <a16:creationId xmlns:a16="http://schemas.microsoft.com/office/drawing/2014/main" id="{BB8F7E7B-7130-4124-B1C8-8CF4130CA1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7975" y="1047751"/>
            <a:ext cx="6496050" cy="5159375"/>
          </a:xfrm>
        </p:spPr>
      </p:pic>
      <p:pic>
        <p:nvPicPr>
          <p:cNvPr id="2" name="Picture 1">
            <a:extLst>
              <a:ext uri="{FF2B5EF4-FFF2-40B4-BE49-F238E27FC236}">
                <a16:creationId xmlns:a16="http://schemas.microsoft.com/office/drawing/2014/main" id="{55BA3B31-0E09-46B7-AFAC-6C752E24A0B6}"/>
              </a:ext>
            </a:extLst>
          </p:cNvPr>
          <p:cNvPicPr>
            <a:picLocks noChangeAspect="1"/>
          </p:cNvPicPr>
          <p:nvPr/>
        </p:nvPicPr>
        <p:blipFill>
          <a:blip r:embed="rId3"/>
          <a:stretch>
            <a:fillRect/>
          </a:stretch>
        </p:blipFill>
        <p:spPr>
          <a:xfrm>
            <a:off x="492037" y="999245"/>
            <a:ext cx="7373044" cy="5344701"/>
          </a:xfrm>
          <a:prstGeom prst="rect">
            <a:avLst/>
          </a:prstGeom>
        </p:spPr>
      </p:pic>
      <p:cxnSp>
        <p:nvCxnSpPr>
          <p:cNvPr id="5" name="Straight Arrow Connector 4">
            <a:extLst>
              <a:ext uri="{FF2B5EF4-FFF2-40B4-BE49-F238E27FC236}">
                <a16:creationId xmlns:a16="http://schemas.microsoft.com/office/drawing/2014/main" id="{698B9CFE-7ED3-491F-88DF-F3E2D2270CAC}"/>
              </a:ext>
            </a:extLst>
          </p:cNvPr>
          <p:cNvCxnSpPr/>
          <p:nvPr/>
        </p:nvCxnSpPr>
        <p:spPr>
          <a:xfrm>
            <a:off x="2628730" y="2763182"/>
            <a:ext cx="4276725" cy="15859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F26AC45A-DAB6-4D29-BF30-7B5A92586A89}"/>
              </a:ext>
            </a:extLst>
          </p:cNvPr>
          <p:cNvSpPr/>
          <p:nvPr/>
        </p:nvSpPr>
        <p:spPr>
          <a:xfrm>
            <a:off x="5150258" y="2348492"/>
            <a:ext cx="1963738" cy="3317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0855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A93D36E-1B69-47E3-AF1B-47198AAC345F}"/>
              </a:ext>
            </a:extLst>
          </p:cNvPr>
          <p:cNvSpPr>
            <a:spLocks noGrp="1" noChangeArrowheads="1"/>
          </p:cNvSpPr>
          <p:nvPr>
            <p:ph type="title"/>
          </p:nvPr>
        </p:nvSpPr>
        <p:spPr>
          <a:xfrm>
            <a:off x="850832" y="296863"/>
            <a:ext cx="9458393" cy="533400"/>
          </a:xfrm>
        </p:spPr>
        <p:txBody>
          <a:bodyPr/>
          <a:lstStyle/>
          <a:p>
            <a:pPr>
              <a:defRPr/>
            </a:pPr>
            <a:r>
              <a:rPr lang="en-US" altLang="en-US" dirty="0"/>
              <a:t>The last two years have marked a shift </a:t>
            </a:r>
          </a:p>
        </p:txBody>
      </p:sp>
      <p:pic>
        <p:nvPicPr>
          <p:cNvPr id="99331" name="Content Placeholder 4">
            <a:extLst>
              <a:ext uri="{FF2B5EF4-FFF2-40B4-BE49-F238E27FC236}">
                <a16:creationId xmlns:a16="http://schemas.microsoft.com/office/drawing/2014/main" id="{BB8F7E7B-7130-4124-B1C8-8CF4130CA1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7975" y="1047751"/>
            <a:ext cx="6496050" cy="5159375"/>
          </a:xfrm>
        </p:spPr>
      </p:pic>
      <p:pic>
        <p:nvPicPr>
          <p:cNvPr id="2" name="Picture 1">
            <a:extLst>
              <a:ext uri="{FF2B5EF4-FFF2-40B4-BE49-F238E27FC236}">
                <a16:creationId xmlns:a16="http://schemas.microsoft.com/office/drawing/2014/main" id="{E74110BB-473E-4C93-9C73-0A136FC9CDD3}"/>
              </a:ext>
            </a:extLst>
          </p:cNvPr>
          <p:cNvPicPr>
            <a:picLocks noChangeAspect="1"/>
          </p:cNvPicPr>
          <p:nvPr/>
        </p:nvPicPr>
        <p:blipFill>
          <a:blip r:embed="rId3"/>
          <a:stretch>
            <a:fillRect/>
          </a:stretch>
        </p:blipFill>
        <p:spPr>
          <a:xfrm>
            <a:off x="608670" y="1047751"/>
            <a:ext cx="7373044" cy="5344701"/>
          </a:xfrm>
          <a:prstGeom prst="rect">
            <a:avLst/>
          </a:prstGeom>
        </p:spPr>
      </p:pic>
    </p:spTree>
    <p:extLst>
      <p:ext uri="{BB962C8B-B14F-4D97-AF65-F5344CB8AC3E}">
        <p14:creationId xmlns:p14="http://schemas.microsoft.com/office/powerpoint/2010/main" val="60000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9B00-AA1F-4B08-8986-04C9D9470BE9}"/>
              </a:ext>
            </a:extLst>
          </p:cNvPr>
          <p:cNvSpPr>
            <a:spLocks noGrp="1"/>
          </p:cNvSpPr>
          <p:nvPr>
            <p:ph type="title"/>
          </p:nvPr>
        </p:nvSpPr>
        <p:spPr/>
        <p:txBody>
          <a:bodyPr>
            <a:normAutofit/>
          </a:bodyPr>
          <a:lstStyle/>
          <a:p>
            <a:r>
              <a:rPr lang="en-US" dirty="0"/>
              <a:t>Most major markets have lost visitor purchasing power</a:t>
            </a:r>
          </a:p>
        </p:txBody>
      </p:sp>
      <p:pic>
        <p:nvPicPr>
          <p:cNvPr id="4" name="Picture 3">
            <a:extLst>
              <a:ext uri="{FF2B5EF4-FFF2-40B4-BE49-F238E27FC236}">
                <a16:creationId xmlns:a16="http://schemas.microsoft.com/office/drawing/2014/main" id="{1E98F89D-F4EC-4E04-BF97-12E3B2E07940}"/>
              </a:ext>
            </a:extLst>
          </p:cNvPr>
          <p:cNvPicPr>
            <a:picLocks noChangeAspect="1"/>
          </p:cNvPicPr>
          <p:nvPr/>
        </p:nvPicPr>
        <p:blipFill>
          <a:blip r:embed="rId2"/>
          <a:stretch>
            <a:fillRect/>
          </a:stretch>
        </p:blipFill>
        <p:spPr>
          <a:xfrm>
            <a:off x="507607" y="1069224"/>
            <a:ext cx="6905390" cy="5005700"/>
          </a:xfrm>
          <a:prstGeom prst="rect">
            <a:avLst/>
          </a:prstGeom>
        </p:spPr>
      </p:pic>
    </p:spTree>
    <p:extLst>
      <p:ext uri="{BB962C8B-B14F-4D97-AF65-F5344CB8AC3E}">
        <p14:creationId xmlns:p14="http://schemas.microsoft.com/office/powerpoint/2010/main" val="24490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237FD-DC07-4525-AF05-45E8CE139726}"/>
              </a:ext>
            </a:extLst>
          </p:cNvPr>
          <p:cNvPicPr>
            <a:picLocks noChangeAspect="1"/>
          </p:cNvPicPr>
          <p:nvPr/>
        </p:nvPicPr>
        <p:blipFill>
          <a:blip r:embed="rId2"/>
          <a:stretch>
            <a:fillRect/>
          </a:stretch>
        </p:blipFill>
        <p:spPr>
          <a:xfrm>
            <a:off x="2076450" y="1176554"/>
            <a:ext cx="7289800" cy="4733492"/>
          </a:xfrm>
          <a:prstGeom prst="rect">
            <a:avLst/>
          </a:prstGeom>
        </p:spPr>
      </p:pic>
      <p:sp>
        <p:nvSpPr>
          <p:cNvPr id="2" name="Title 1">
            <a:extLst>
              <a:ext uri="{FF2B5EF4-FFF2-40B4-BE49-F238E27FC236}">
                <a16:creationId xmlns:a16="http://schemas.microsoft.com/office/drawing/2014/main" id="{7F19814B-1995-4239-A1C5-A75F8FF9BABE}"/>
              </a:ext>
            </a:extLst>
          </p:cNvPr>
          <p:cNvSpPr>
            <a:spLocks noGrp="1"/>
          </p:cNvSpPr>
          <p:nvPr>
            <p:ph type="title"/>
          </p:nvPr>
        </p:nvSpPr>
        <p:spPr/>
        <p:txBody>
          <a:bodyPr>
            <a:normAutofit/>
          </a:bodyPr>
          <a:lstStyle/>
          <a:p>
            <a:r>
              <a:rPr lang="en-US" dirty="0"/>
              <a:t>Business confidence is flowing through to group room demand</a:t>
            </a:r>
          </a:p>
        </p:txBody>
      </p:sp>
      <p:sp>
        <p:nvSpPr>
          <p:cNvPr id="8" name="Oval 7">
            <a:extLst>
              <a:ext uri="{FF2B5EF4-FFF2-40B4-BE49-F238E27FC236}">
                <a16:creationId xmlns:a16="http://schemas.microsoft.com/office/drawing/2014/main" id="{2CFBEC81-CFCE-4A5B-A45C-BE56A9FFC26D}"/>
              </a:ext>
            </a:extLst>
          </p:cNvPr>
          <p:cNvSpPr/>
          <p:nvPr/>
        </p:nvSpPr>
        <p:spPr>
          <a:xfrm>
            <a:off x="8063747" y="2426909"/>
            <a:ext cx="969722" cy="951697"/>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11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260C6BC-A00D-46A0-9DCA-DA3366E92931}"/>
              </a:ext>
            </a:extLst>
          </p:cNvPr>
          <p:cNvSpPr txBox="1">
            <a:spLocks/>
          </p:cNvSpPr>
          <p:nvPr/>
        </p:nvSpPr>
        <p:spPr>
          <a:xfrm>
            <a:off x="868680" y="287020"/>
            <a:ext cx="10485120" cy="740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rgbClr val="003469"/>
                </a:solidFill>
                <a:latin typeface="Arial" panose="020B0604020202020204" pitchFamily="34" charset="0"/>
                <a:ea typeface="+mj-ea"/>
                <a:cs typeface="Arial" panose="020B0604020202020204" pitchFamily="34" charset="0"/>
              </a:defRPr>
            </a:lvl1pPr>
          </a:lstStyle>
          <a:p>
            <a:r>
              <a:rPr lang="en-US" dirty="0"/>
              <a:t>With group room demand actually outpacing transient last year</a:t>
            </a:r>
          </a:p>
        </p:txBody>
      </p:sp>
      <p:pic>
        <p:nvPicPr>
          <p:cNvPr id="2" name="Picture 1">
            <a:extLst>
              <a:ext uri="{FF2B5EF4-FFF2-40B4-BE49-F238E27FC236}">
                <a16:creationId xmlns:a16="http://schemas.microsoft.com/office/drawing/2014/main" id="{8B0ACDF6-82CD-445C-87AD-72C921A34AD3}"/>
              </a:ext>
            </a:extLst>
          </p:cNvPr>
          <p:cNvPicPr>
            <a:picLocks noChangeAspect="1"/>
          </p:cNvPicPr>
          <p:nvPr/>
        </p:nvPicPr>
        <p:blipFill>
          <a:blip r:embed="rId2"/>
          <a:stretch>
            <a:fillRect/>
          </a:stretch>
        </p:blipFill>
        <p:spPr>
          <a:xfrm>
            <a:off x="971749" y="1027684"/>
            <a:ext cx="7876536" cy="5101517"/>
          </a:xfrm>
          <a:prstGeom prst="rect">
            <a:avLst/>
          </a:prstGeom>
        </p:spPr>
      </p:pic>
      <p:sp>
        <p:nvSpPr>
          <p:cNvPr id="8" name="Oval 7">
            <a:extLst>
              <a:ext uri="{FF2B5EF4-FFF2-40B4-BE49-F238E27FC236}">
                <a16:creationId xmlns:a16="http://schemas.microsoft.com/office/drawing/2014/main" id="{C6A0F4EA-8BF2-485D-B81F-9A32FCA4C3DF}"/>
              </a:ext>
            </a:extLst>
          </p:cNvPr>
          <p:cNvSpPr/>
          <p:nvPr/>
        </p:nvSpPr>
        <p:spPr>
          <a:xfrm>
            <a:off x="7629535" y="2503109"/>
            <a:ext cx="1341037" cy="1230691"/>
          </a:xfrm>
          <a:prstGeom prst="ellipse">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31796"/>
      </p:ext>
    </p:extLst>
  </p:cSld>
  <p:clrMapOvr>
    <a:masterClrMapping/>
  </p:clrMapOvr>
</p:sld>
</file>

<file path=ppt/theme/theme1.xml><?xml version="1.0" encoding="utf-8"?>
<a:theme xmlns:a="http://schemas.openxmlformats.org/drawingml/2006/main" name="2_Office Theme">
  <a:themeElements>
    <a:clrScheme name="PPTOE">
      <a:dk1>
        <a:srgbClr val="000000"/>
      </a:dk1>
      <a:lt1>
        <a:sysClr val="window" lastClr="FFFFFF"/>
      </a:lt1>
      <a:dk2>
        <a:srgbClr val="003469"/>
      </a:dk2>
      <a:lt2>
        <a:srgbClr val="ADE0F2"/>
      </a:lt2>
      <a:accent1>
        <a:srgbClr val="003469"/>
      </a:accent1>
      <a:accent2>
        <a:srgbClr val="ADE0F2"/>
      </a:accent2>
      <a:accent3>
        <a:srgbClr val="D1A21E"/>
      </a:accent3>
      <a:accent4>
        <a:srgbClr val="6E91A0"/>
      </a:accent4>
      <a:accent5>
        <a:srgbClr val="7B7C77"/>
      </a:accent5>
      <a:accent6>
        <a:srgbClr val="F1EFED"/>
      </a:accent6>
      <a:hlink>
        <a:srgbClr val="6E91A0"/>
      </a:hlink>
      <a:folHlink>
        <a:srgbClr val="7B7C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spcBef>
            <a:spcPts val="600"/>
          </a:spcBef>
          <a:defRPr sz="2400" b="1" dirty="0" smtClean="0">
            <a:solidFill>
              <a:srgbClr val="17375E"/>
            </a:solidFill>
            <a:latin typeface="Helvetica"/>
          </a:defRPr>
        </a:defPPr>
      </a:lstStyle>
    </a:txDef>
  </a:objectDefaults>
  <a:extraClrSchemeLst/>
  <a:extLst>
    <a:ext uri="{05A4C25C-085E-4340-85A3-A5531E510DB2}">
      <thm15:themeFamily xmlns:thm15="http://schemas.microsoft.com/office/thememl/2012/main" name="OE_PowerPoint_removelogo.pptx" id="{43D873F6-E308-4FF8-8608-CE5E1677C783}" vid="{D6416E38-0F76-4935-BC7B-9527AC3E91B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7809D14A-800D-4B98-B713-FA49741046A7}" vid="{E064D015-815F-4330-8F3E-7114625EF2AC}"/>
    </a:ext>
  </a:extLst>
</a:theme>
</file>

<file path=ppt/theme/theme3.xml><?xml version="1.0" encoding="utf-8"?>
<a:theme xmlns:a="http://schemas.openxmlformats.org/drawingml/2006/main" name="section break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7809D14A-800D-4B98-B713-FA49741046A7}" vid="{E09D6062-1CC3-49B5-AFE0-868A1F2897D5}"/>
    </a:ext>
  </a:extLst>
</a:theme>
</file>

<file path=ppt/theme/theme4.xml><?xml version="1.0" encoding="utf-8"?>
<a:theme xmlns:a="http://schemas.openxmlformats.org/drawingml/2006/main" name="back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7809D14A-800D-4B98-B713-FA49741046A7}" vid="{E6F6933C-C45B-4DB4-AE9E-B802AD6460B0}"/>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ptx" id="{7809D14A-800D-4B98-B713-FA49741046A7}" vid="{E064D015-815F-4330-8F3E-7114625EF2AC}"/>
    </a:ext>
  </a:extLst>
</a:theme>
</file>

<file path=ppt/theme/theme6.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_TE_PowerPoint_ModifiedPresentation_US.potx" id="{DF866A35-0FB7-4C17-B795-8A280335F3F3}" vid="{78C2C2D9-863A-4990-A990-5BA1272079D9}"/>
    </a:ext>
  </a:extLst>
</a:theme>
</file>

<file path=ppt/theme/theme7.xml><?xml version="1.0" encoding="utf-8"?>
<a:theme xmlns:a="http://schemas.openxmlformats.org/drawingml/2006/main" name="3_Office Theme">
  <a:themeElements>
    <a:clrScheme name="PPTOE">
      <a:dk1>
        <a:srgbClr val="000000"/>
      </a:dk1>
      <a:lt1>
        <a:sysClr val="window" lastClr="FFFFFF"/>
      </a:lt1>
      <a:dk2>
        <a:srgbClr val="003469"/>
      </a:dk2>
      <a:lt2>
        <a:srgbClr val="ADE0F2"/>
      </a:lt2>
      <a:accent1>
        <a:srgbClr val="003469"/>
      </a:accent1>
      <a:accent2>
        <a:srgbClr val="ADE0F2"/>
      </a:accent2>
      <a:accent3>
        <a:srgbClr val="D1A21E"/>
      </a:accent3>
      <a:accent4>
        <a:srgbClr val="6E91A0"/>
      </a:accent4>
      <a:accent5>
        <a:srgbClr val="7B7C77"/>
      </a:accent5>
      <a:accent6>
        <a:srgbClr val="F1EFED"/>
      </a:accent6>
      <a:hlink>
        <a:srgbClr val="6E91A0"/>
      </a:hlink>
      <a:folHlink>
        <a:srgbClr val="7B7C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spAutoFit/>
      </a:bodyPr>
      <a:lstStyle>
        <a:defPPr>
          <a:spcBef>
            <a:spcPts val="600"/>
          </a:spcBef>
          <a:defRPr sz="2400" b="1" dirty="0" smtClean="0">
            <a:solidFill>
              <a:srgbClr val="17375E"/>
            </a:solidFill>
            <a:latin typeface="Helvetica"/>
          </a:defRPr>
        </a:defPPr>
      </a:lstStyle>
    </a:txDef>
  </a:objectDefaults>
  <a:extraClrSchemeLst/>
  <a:extLst>
    <a:ext uri="{05A4C25C-085E-4340-85A3-A5531E510DB2}">
      <thm15:themeFamily xmlns:thm15="http://schemas.microsoft.com/office/thememl/2012/main" name="OE_PowerPoint_removelogo.pptx" id="{43D873F6-E308-4FF8-8608-CE5E1677C783}" vid="{E6D233D1-A54C-4BF8-BEF0-050545F5789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EF64FB005C1541B4665F4338FC0051" ma:contentTypeVersion="2" ma:contentTypeDescription="Create a new document." ma:contentTypeScope="" ma:versionID="be712e05924a736fca8236a63bc3b7a6">
  <xsd:schema xmlns:xsd="http://www.w3.org/2001/XMLSchema" xmlns:xs="http://www.w3.org/2001/XMLSchema" xmlns:p="http://schemas.microsoft.com/office/2006/metadata/properties" xmlns:ns2="a2832ce8-17ef-471c-94b5-dbafe5c5f118" targetNamespace="http://schemas.microsoft.com/office/2006/metadata/properties" ma:root="true" ma:fieldsID="8e744dec1e887f0c7532b1cf1325a047" ns2:_="">
    <xsd:import namespace="a2832ce8-17ef-471c-94b5-dbafe5c5f11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32ce8-17ef-471c-94b5-dbafe5c5f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a2832ce8-17ef-471c-94b5-dbafe5c5f118" xsi:nil="true"/>
    <_dlc_DocIdUrl xmlns="a2832ce8-17ef-471c-94b5-dbafe5c5f118">
      <Url xsi:nil="true"/>
      <Description xsi:nil="true"/>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2DFE27-4E53-437C-BDBD-7DEE03380577}">
  <ds:schemaRefs>
    <ds:schemaRef ds:uri="http://schemas.microsoft.com/sharepoint/v3/contenttype/forms"/>
  </ds:schemaRefs>
</ds:datastoreItem>
</file>

<file path=customXml/itemProps2.xml><?xml version="1.0" encoding="utf-8"?>
<ds:datastoreItem xmlns:ds="http://schemas.openxmlformats.org/officeDocument/2006/customXml" ds:itemID="{4C1D35B6-4388-405E-8317-7836F1B63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832ce8-17ef-471c-94b5-dbafe5c5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C9D79-1A34-4ADD-B4E6-6E8D86C73E98}">
  <ds:schemaRefs>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2832ce8-17ef-471c-94b5-dbafe5c5f118"/>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466E93C4-9057-4D21-BBE3-5594B4EF08A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OE_PowerPoint_removelogo</Template>
  <TotalTime>39204</TotalTime>
  <Words>663</Words>
  <Application>Microsoft Office PowerPoint</Application>
  <PresentationFormat>Widescreen</PresentationFormat>
  <Paragraphs>117</Paragraphs>
  <Slides>37</Slides>
  <Notes>6</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37</vt:i4>
      </vt:variant>
    </vt:vector>
  </HeadingPairs>
  <TitlesOfParts>
    <vt:vector size="48" baseType="lpstr">
      <vt:lpstr>Arial</vt:lpstr>
      <vt:lpstr>Calibri</vt:lpstr>
      <vt:lpstr>Helvetica</vt:lpstr>
      <vt:lpstr>Times</vt:lpstr>
      <vt:lpstr>2_Office Theme</vt:lpstr>
      <vt:lpstr>Custom Design</vt:lpstr>
      <vt:lpstr>section break master</vt:lpstr>
      <vt:lpstr>back page</vt:lpstr>
      <vt:lpstr>1_Custom Design</vt:lpstr>
      <vt:lpstr>Content slides</vt:lpstr>
      <vt:lpstr>3_Office Theme</vt:lpstr>
      <vt:lpstr>  Performance and Prospects for Travel</vt:lpstr>
      <vt:lpstr>Let’s pose some questions</vt:lpstr>
      <vt:lpstr>What’s happening now?</vt:lpstr>
      <vt:lpstr>US: unabated travel growth</vt:lpstr>
      <vt:lpstr>Focus on 2018: international is slowing</vt:lpstr>
      <vt:lpstr>The last two years have marked a shift </vt:lpstr>
      <vt:lpstr>Most major markets have lost visitor purchasing power</vt:lpstr>
      <vt:lpstr>Business confidence is flowing through to group room demand</vt:lpstr>
      <vt:lpstr>PowerPoint Presentation</vt:lpstr>
      <vt:lpstr>Group demand: alive and kicking</vt:lpstr>
      <vt:lpstr>The recovery has been won by transient demand</vt:lpstr>
      <vt:lpstr>Weekends rule</vt:lpstr>
      <vt:lpstr>Consumer confidence remains strong</vt:lpstr>
      <vt:lpstr>Wage growth is firming “gradually”</vt:lpstr>
      <vt:lpstr>Where are we headed?</vt:lpstr>
      <vt:lpstr>US will be fastest G-7 economy in 2019… by wide margin!</vt:lpstr>
      <vt:lpstr>Trade war still seen as #1 risk followed by China, policy, markets</vt:lpstr>
      <vt:lpstr>Tax cuts &amp; government spending boost is subsiding</vt:lpstr>
      <vt:lpstr>Business investment poised to cool</vt:lpstr>
      <vt:lpstr>Business confidence still high, but off its highs</vt:lpstr>
      <vt:lpstr>Headline inflation below 2%, while core at Fed target</vt:lpstr>
      <vt:lpstr>Leading travel indicators: cautionary but not alarming</vt:lpstr>
      <vt:lpstr>Air travel bookings remain steady </vt:lpstr>
      <vt:lpstr>And vacation intentions are on the upswing</vt:lpstr>
      <vt:lpstr>But the slowdown is underway</vt:lpstr>
      <vt:lpstr>What SHOULD be Done?</vt:lpstr>
      <vt:lpstr>Hotel demand is setting new norms (and trending upward)</vt:lpstr>
      <vt:lpstr>Travel continues to gain American wallet share</vt:lpstr>
      <vt:lpstr>Hospitality has led total job growth in 95 of the top 100 US cities</vt:lpstr>
      <vt:lpstr>Cabarrus County is leading NC employment growth</vt:lpstr>
      <vt:lpstr>Visitor economy is driving employment growth</vt:lpstr>
      <vt:lpstr>Visitor economy income is driving local economy</vt:lpstr>
      <vt:lpstr>The need for destination promotion</vt:lpstr>
      <vt:lpstr>The “catalytic” role of destination marketing</vt:lpstr>
      <vt:lpstr>In the words of economic development heads</vt:lpstr>
      <vt:lpstr>Summary</vt:lpstr>
      <vt:lpstr>  Performance and Prospects for Travel</vt:lpstr>
    </vt:vector>
  </TitlesOfParts>
  <Company>Best Before End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Aran Ryan</dc:creator>
  <cp:lastModifiedBy>Adam Sacks</cp:lastModifiedBy>
  <cp:revision>559</cp:revision>
  <cp:lastPrinted>2018-03-15T20:08:53Z</cp:lastPrinted>
  <dcterms:created xsi:type="dcterms:W3CDTF">2016-09-01T20:36:26Z</dcterms:created>
  <dcterms:modified xsi:type="dcterms:W3CDTF">2019-04-30T23:54:35Z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0x01010063EF64FB005C1541B4665F4338FC0051</vt:lpwstr>
  </property>
  <property fmtid="{D5CDD505-2E9C-101B-9397-08002B2CF9AE}" pid="3" name="_dlc_DocIdItemGuid">
    <vt:lpwstr>e890529a-f361-48dd-960a-7c9bf9e9095d</vt:lpwstr>
  </property>
</Properties>
</file>